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4" r:id="rId1"/>
  </p:sldMasterIdLst>
  <p:notesMasterIdLst>
    <p:notesMasterId r:id="rId39"/>
  </p:notesMasterIdLst>
  <p:handoutMasterIdLst>
    <p:handoutMasterId r:id="rId40"/>
  </p:handoutMasterIdLst>
  <p:sldIdLst>
    <p:sldId id="437" r:id="rId2"/>
    <p:sldId id="438" r:id="rId3"/>
    <p:sldId id="441" r:id="rId4"/>
    <p:sldId id="363" r:id="rId5"/>
    <p:sldId id="365" r:id="rId6"/>
    <p:sldId id="317" r:id="rId7"/>
    <p:sldId id="439" r:id="rId8"/>
    <p:sldId id="362" r:id="rId9"/>
    <p:sldId id="318" r:id="rId10"/>
    <p:sldId id="339" r:id="rId11"/>
    <p:sldId id="319" r:id="rId12"/>
    <p:sldId id="323" r:id="rId13"/>
    <p:sldId id="324" r:id="rId14"/>
    <p:sldId id="325" r:id="rId15"/>
    <p:sldId id="326" r:id="rId16"/>
    <p:sldId id="328" r:id="rId17"/>
    <p:sldId id="331" r:id="rId18"/>
    <p:sldId id="333" r:id="rId19"/>
    <p:sldId id="332" r:id="rId20"/>
    <p:sldId id="336" r:id="rId21"/>
    <p:sldId id="383" r:id="rId22"/>
    <p:sldId id="351" r:id="rId23"/>
    <p:sldId id="352" r:id="rId24"/>
    <p:sldId id="390" r:id="rId25"/>
    <p:sldId id="391" r:id="rId26"/>
    <p:sldId id="393" r:id="rId27"/>
    <p:sldId id="428" r:id="rId28"/>
    <p:sldId id="429" r:id="rId29"/>
    <p:sldId id="430" r:id="rId30"/>
    <p:sldId id="431" r:id="rId31"/>
    <p:sldId id="434" r:id="rId32"/>
    <p:sldId id="433" r:id="rId33"/>
    <p:sldId id="396" r:id="rId34"/>
    <p:sldId id="398" r:id="rId35"/>
    <p:sldId id="399" r:id="rId36"/>
    <p:sldId id="400" r:id="rId37"/>
    <p:sldId id="435" r:id="rId38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DC64BF"/>
    <a:srgbClr val="377565"/>
    <a:srgbClr val="B79433"/>
    <a:srgbClr val="660033"/>
    <a:srgbClr val="7B0701"/>
    <a:srgbClr val="C04F4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8" autoAdjust="0"/>
    <p:restoredTop sz="68456" autoAdjust="0"/>
  </p:normalViewPr>
  <p:slideViewPr>
    <p:cSldViewPr>
      <p:cViewPr varScale="1">
        <p:scale>
          <a:sx n="75" d="100"/>
          <a:sy n="75" d="100"/>
        </p:scale>
        <p:origin x="2820" y="66"/>
      </p:cViewPr>
      <p:guideLst>
        <p:guide orient="horz" pos="864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93E0DF-38EF-40DD-B157-01092ABE2C56}" type="doc">
      <dgm:prSet loTypeId="urn:microsoft.com/office/officeart/2005/8/layout/pyramid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86AB85-70D4-408B-AB31-71381D8CCE8E}">
      <dgm:prSet phldrT="[Text]" custT="1"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100" b="1" dirty="0">
              <a:solidFill>
                <a:schemeClr val="tx1"/>
              </a:solidFill>
            </a:rPr>
            <a:t>Job Shop</a:t>
          </a:r>
        </a:p>
      </dgm:t>
    </dgm:pt>
    <dgm:pt modelId="{22F319DE-EC19-4CEC-8D30-821A1C46ACB3}" type="parTrans" cxnId="{184BD51C-35E1-4A8B-8346-FC5E3C272938}">
      <dgm:prSet/>
      <dgm:spPr/>
      <dgm:t>
        <a:bodyPr/>
        <a:lstStyle/>
        <a:p>
          <a:endParaRPr lang="en-US"/>
        </a:p>
      </dgm:t>
    </dgm:pt>
    <dgm:pt modelId="{9C9C04B1-24B8-4BBC-BEBC-50C4504F3704}" type="sibTrans" cxnId="{184BD51C-35E1-4A8B-8346-FC5E3C272938}">
      <dgm:prSet/>
      <dgm:spPr/>
      <dgm:t>
        <a:bodyPr/>
        <a:lstStyle/>
        <a:p>
          <a:endParaRPr lang="en-US"/>
        </a:p>
      </dgm:t>
    </dgm:pt>
    <dgm:pt modelId="{2CF8977B-A822-459B-9015-4727B70DC2A1}">
      <dgm:prSet phldrT="[Text]" custT="1"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900" b="1" dirty="0">
              <a:solidFill>
                <a:schemeClr val="tx1"/>
              </a:solidFill>
            </a:rPr>
            <a:t>Repetitive</a:t>
          </a:r>
        </a:p>
      </dgm:t>
    </dgm:pt>
    <dgm:pt modelId="{8D6256A9-1A38-4804-BC10-06949701DCD1}" type="parTrans" cxnId="{8D302046-C3E5-48D0-88E2-BBC814FA7247}">
      <dgm:prSet/>
      <dgm:spPr/>
      <dgm:t>
        <a:bodyPr/>
        <a:lstStyle/>
        <a:p>
          <a:endParaRPr lang="en-US"/>
        </a:p>
      </dgm:t>
    </dgm:pt>
    <dgm:pt modelId="{CA83BF9C-3EA1-4FCF-BE4B-E0590B1FA2A6}" type="sibTrans" cxnId="{8D302046-C3E5-48D0-88E2-BBC814FA7247}">
      <dgm:prSet/>
      <dgm:spPr/>
      <dgm:t>
        <a:bodyPr/>
        <a:lstStyle/>
        <a:p>
          <a:endParaRPr lang="en-US"/>
        </a:p>
      </dgm:t>
    </dgm:pt>
    <dgm:pt modelId="{709CE7CA-23AA-4485-BFD7-6EACD07BEC46}">
      <dgm:prSet phldrT="[Text]" custT="1"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Batch</a:t>
          </a:r>
        </a:p>
      </dgm:t>
    </dgm:pt>
    <dgm:pt modelId="{45794FA3-B2FC-46E8-B557-FCE40A841E95}" type="parTrans" cxnId="{72B9CFC7-2F44-4D37-A709-B8BC17B04818}">
      <dgm:prSet/>
      <dgm:spPr/>
      <dgm:t>
        <a:bodyPr/>
        <a:lstStyle/>
        <a:p>
          <a:endParaRPr lang="en-US"/>
        </a:p>
      </dgm:t>
    </dgm:pt>
    <dgm:pt modelId="{ABC0B46F-725B-4E8C-A84C-037EFBD9113E}" type="sibTrans" cxnId="{72B9CFC7-2F44-4D37-A709-B8BC17B04818}">
      <dgm:prSet/>
      <dgm:spPr/>
      <dgm:t>
        <a:bodyPr/>
        <a:lstStyle/>
        <a:p>
          <a:endParaRPr lang="en-US"/>
        </a:p>
      </dgm:t>
    </dgm:pt>
    <dgm:pt modelId="{ED02AD8C-F386-4782-8363-E7491EE80542}">
      <dgm:prSet phldrT="[Text]" custT="1"/>
      <dgm:spPr>
        <a:solidFill>
          <a:schemeClr val="bg2">
            <a:lumMod val="75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1100" b="1" dirty="0">
            <a:solidFill>
              <a:schemeClr val="tx1"/>
            </a:solidFill>
          </a:endParaRPr>
        </a:p>
        <a:p>
          <a:r>
            <a:rPr lang="en-US" sz="800" b="1" dirty="0">
              <a:solidFill>
                <a:schemeClr val="tx1"/>
              </a:solidFill>
            </a:rPr>
            <a:t>Continuous</a:t>
          </a:r>
        </a:p>
      </dgm:t>
    </dgm:pt>
    <dgm:pt modelId="{DD8F7648-E842-4870-8721-B6ABB1DD3D58}" type="parTrans" cxnId="{FD09EE3E-2528-4362-8C3E-F30883EEE166}">
      <dgm:prSet/>
      <dgm:spPr/>
      <dgm:t>
        <a:bodyPr/>
        <a:lstStyle/>
        <a:p>
          <a:endParaRPr lang="en-US"/>
        </a:p>
      </dgm:t>
    </dgm:pt>
    <dgm:pt modelId="{2A4B0BF8-A744-4631-A75A-FEC01FF92FD9}" type="sibTrans" cxnId="{FD09EE3E-2528-4362-8C3E-F30883EEE166}">
      <dgm:prSet/>
      <dgm:spPr/>
      <dgm:t>
        <a:bodyPr/>
        <a:lstStyle/>
        <a:p>
          <a:endParaRPr lang="en-US"/>
        </a:p>
      </dgm:t>
    </dgm:pt>
    <dgm:pt modelId="{031C5F01-9D00-42B9-9164-E00183F26B2A}" type="pres">
      <dgm:prSet presAssocID="{CC93E0DF-38EF-40DD-B157-01092ABE2C56}" presName="compositeShape" presStyleCnt="0">
        <dgm:presLayoutVars>
          <dgm:chMax val="9"/>
          <dgm:dir/>
          <dgm:resizeHandles val="exact"/>
        </dgm:presLayoutVars>
      </dgm:prSet>
      <dgm:spPr/>
    </dgm:pt>
    <dgm:pt modelId="{03C7B262-5F0E-4F46-B41F-2E01DF937736}" type="pres">
      <dgm:prSet presAssocID="{CC93E0DF-38EF-40DD-B157-01092ABE2C56}" presName="triangle1" presStyleLbl="node1" presStyleIdx="0" presStyleCnt="4" custLinFactNeighborY="4167">
        <dgm:presLayoutVars>
          <dgm:bulletEnabled val="1"/>
        </dgm:presLayoutVars>
      </dgm:prSet>
      <dgm:spPr/>
    </dgm:pt>
    <dgm:pt modelId="{B81BF705-46F4-45DB-9450-A63F1C0EA5F3}" type="pres">
      <dgm:prSet presAssocID="{CC93E0DF-38EF-40DD-B157-01092ABE2C56}" presName="triangle2" presStyleLbl="node1" presStyleIdx="1" presStyleCnt="4" custLinFactNeighborY="4167">
        <dgm:presLayoutVars>
          <dgm:bulletEnabled val="1"/>
        </dgm:presLayoutVars>
      </dgm:prSet>
      <dgm:spPr/>
    </dgm:pt>
    <dgm:pt modelId="{37893292-A489-4EE1-9B63-EC0DDFFB18F7}" type="pres">
      <dgm:prSet presAssocID="{CC93E0DF-38EF-40DD-B157-01092ABE2C56}" presName="triangle3" presStyleLbl="node1" presStyleIdx="2" presStyleCnt="4">
        <dgm:presLayoutVars>
          <dgm:bulletEnabled val="1"/>
        </dgm:presLayoutVars>
      </dgm:prSet>
      <dgm:spPr/>
    </dgm:pt>
    <dgm:pt modelId="{E33D9AB5-11D5-408B-AEFC-F5BC14AD7F12}" type="pres">
      <dgm:prSet presAssocID="{CC93E0DF-38EF-40DD-B157-01092ABE2C56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184BD51C-35E1-4A8B-8346-FC5E3C272938}" srcId="{CC93E0DF-38EF-40DD-B157-01092ABE2C56}" destId="{7B86AB85-70D4-408B-AB31-71381D8CCE8E}" srcOrd="0" destOrd="0" parTransId="{22F319DE-EC19-4CEC-8D30-821A1C46ACB3}" sibTransId="{9C9C04B1-24B8-4BBC-BEBC-50C4504F3704}"/>
    <dgm:cxn modelId="{FD09EE3E-2528-4362-8C3E-F30883EEE166}" srcId="{CC93E0DF-38EF-40DD-B157-01092ABE2C56}" destId="{ED02AD8C-F386-4782-8363-E7491EE80542}" srcOrd="3" destOrd="0" parTransId="{DD8F7648-E842-4870-8721-B6ABB1DD3D58}" sibTransId="{2A4B0BF8-A744-4631-A75A-FEC01FF92FD9}"/>
    <dgm:cxn modelId="{8D302046-C3E5-48D0-88E2-BBC814FA7247}" srcId="{CC93E0DF-38EF-40DD-B157-01092ABE2C56}" destId="{2CF8977B-A822-459B-9015-4727B70DC2A1}" srcOrd="1" destOrd="0" parTransId="{8D6256A9-1A38-4804-BC10-06949701DCD1}" sibTransId="{CA83BF9C-3EA1-4FCF-BE4B-E0590B1FA2A6}"/>
    <dgm:cxn modelId="{29B6A56D-9C41-43DD-ACE3-B370BDFE01F1}" type="presOf" srcId="{709CE7CA-23AA-4485-BFD7-6EACD07BEC46}" destId="{37893292-A489-4EE1-9B63-EC0DDFFB18F7}" srcOrd="0" destOrd="0" presId="urn:microsoft.com/office/officeart/2005/8/layout/pyramid4"/>
    <dgm:cxn modelId="{E3CF4651-266D-464E-9412-65A3EBFF8197}" type="presOf" srcId="{7B86AB85-70D4-408B-AB31-71381D8CCE8E}" destId="{03C7B262-5F0E-4F46-B41F-2E01DF937736}" srcOrd="0" destOrd="0" presId="urn:microsoft.com/office/officeart/2005/8/layout/pyramid4"/>
    <dgm:cxn modelId="{6B829B89-DE46-4809-A750-2B0DCFAABBDC}" type="presOf" srcId="{2CF8977B-A822-459B-9015-4727B70DC2A1}" destId="{B81BF705-46F4-45DB-9450-A63F1C0EA5F3}" srcOrd="0" destOrd="0" presId="urn:microsoft.com/office/officeart/2005/8/layout/pyramid4"/>
    <dgm:cxn modelId="{5EC723B1-87D0-43CF-9F9D-C68EDF083F08}" type="presOf" srcId="{ED02AD8C-F386-4782-8363-E7491EE80542}" destId="{E33D9AB5-11D5-408B-AEFC-F5BC14AD7F12}" srcOrd="0" destOrd="0" presId="urn:microsoft.com/office/officeart/2005/8/layout/pyramid4"/>
    <dgm:cxn modelId="{93577EB4-BD93-4123-ADE2-2581C11F037D}" type="presOf" srcId="{CC93E0DF-38EF-40DD-B157-01092ABE2C56}" destId="{031C5F01-9D00-42B9-9164-E00183F26B2A}" srcOrd="0" destOrd="0" presId="urn:microsoft.com/office/officeart/2005/8/layout/pyramid4"/>
    <dgm:cxn modelId="{72B9CFC7-2F44-4D37-A709-B8BC17B04818}" srcId="{CC93E0DF-38EF-40DD-B157-01092ABE2C56}" destId="{709CE7CA-23AA-4485-BFD7-6EACD07BEC46}" srcOrd="2" destOrd="0" parTransId="{45794FA3-B2FC-46E8-B557-FCE40A841E95}" sibTransId="{ABC0B46F-725B-4E8C-A84C-037EFBD9113E}"/>
    <dgm:cxn modelId="{35553717-CE5E-4986-AA2D-2FC49E4B606F}" type="presParOf" srcId="{031C5F01-9D00-42B9-9164-E00183F26B2A}" destId="{03C7B262-5F0E-4F46-B41F-2E01DF937736}" srcOrd="0" destOrd="0" presId="urn:microsoft.com/office/officeart/2005/8/layout/pyramid4"/>
    <dgm:cxn modelId="{167D6245-E705-433C-85C0-BDEC85D46082}" type="presParOf" srcId="{031C5F01-9D00-42B9-9164-E00183F26B2A}" destId="{B81BF705-46F4-45DB-9450-A63F1C0EA5F3}" srcOrd="1" destOrd="0" presId="urn:microsoft.com/office/officeart/2005/8/layout/pyramid4"/>
    <dgm:cxn modelId="{67046D0F-352F-48F7-9AEE-FD228ADC62F6}" type="presParOf" srcId="{031C5F01-9D00-42B9-9164-E00183F26B2A}" destId="{37893292-A489-4EE1-9B63-EC0DDFFB18F7}" srcOrd="2" destOrd="0" presId="urn:microsoft.com/office/officeart/2005/8/layout/pyramid4"/>
    <dgm:cxn modelId="{871F0506-47CD-4152-92F7-5237E3C480F0}" type="presParOf" srcId="{031C5F01-9D00-42B9-9164-E00183F26B2A}" destId="{E33D9AB5-11D5-408B-AEFC-F5BC14AD7F12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C7B262-5F0E-4F46-B41F-2E01DF937736}">
      <dsp:nvSpPr>
        <dsp:cNvPr id="0" name=""/>
        <dsp:cNvSpPr/>
      </dsp:nvSpPr>
      <dsp:spPr>
        <a:xfrm>
          <a:off x="1026318" y="57353"/>
          <a:ext cx="1376362" cy="1376362"/>
        </a:xfrm>
        <a:prstGeom prst="triangle">
          <a:avLst/>
        </a:prstGeom>
        <a:solidFill>
          <a:schemeClr val="bg2">
            <a:lumMod val="75000"/>
          </a:schemeClr>
        </a:solidFill>
        <a:ln w="381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tx1"/>
              </a:solidFill>
            </a:rPr>
            <a:t>Job Shop</a:t>
          </a:r>
        </a:p>
      </dsp:txBody>
      <dsp:txXfrm>
        <a:off x="1370409" y="745534"/>
        <a:ext cx="688181" cy="688181"/>
      </dsp:txXfrm>
    </dsp:sp>
    <dsp:sp modelId="{B81BF705-46F4-45DB-9450-A63F1C0EA5F3}">
      <dsp:nvSpPr>
        <dsp:cNvPr id="0" name=""/>
        <dsp:cNvSpPr/>
      </dsp:nvSpPr>
      <dsp:spPr>
        <a:xfrm>
          <a:off x="338137" y="1376362"/>
          <a:ext cx="1376362" cy="1376362"/>
        </a:xfrm>
        <a:prstGeom prst="triangle">
          <a:avLst/>
        </a:prstGeom>
        <a:solidFill>
          <a:schemeClr val="bg2">
            <a:lumMod val="75000"/>
          </a:schemeClr>
        </a:solidFill>
        <a:ln w="381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schemeClr val="tx1"/>
              </a:solidFill>
            </a:rPr>
            <a:t>Repetitive</a:t>
          </a:r>
        </a:p>
      </dsp:txBody>
      <dsp:txXfrm>
        <a:off x="682228" y="2064543"/>
        <a:ext cx="688181" cy="688181"/>
      </dsp:txXfrm>
    </dsp:sp>
    <dsp:sp modelId="{37893292-A489-4EE1-9B63-EC0DDFFB18F7}">
      <dsp:nvSpPr>
        <dsp:cNvPr id="0" name=""/>
        <dsp:cNvSpPr/>
      </dsp:nvSpPr>
      <dsp:spPr>
        <a:xfrm rot="10800000">
          <a:off x="1026318" y="1376362"/>
          <a:ext cx="1376362" cy="1376362"/>
        </a:xfrm>
        <a:prstGeom prst="triangle">
          <a:avLst/>
        </a:prstGeom>
        <a:solidFill>
          <a:schemeClr val="bg2">
            <a:lumMod val="75000"/>
          </a:schemeClr>
        </a:solidFill>
        <a:ln w="381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Batch</a:t>
          </a:r>
        </a:p>
      </dsp:txBody>
      <dsp:txXfrm rot="10800000">
        <a:off x="1370408" y="1376362"/>
        <a:ext cx="688181" cy="688181"/>
      </dsp:txXfrm>
    </dsp:sp>
    <dsp:sp modelId="{E33D9AB5-11D5-408B-AEFC-F5BC14AD7F12}">
      <dsp:nvSpPr>
        <dsp:cNvPr id="0" name=""/>
        <dsp:cNvSpPr/>
      </dsp:nvSpPr>
      <dsp:spPr>
        <a:xfrm>
          <a:off x="1714500" y="1376362"/>
          <a:ext cx="1376362" cy="1376362"/>
        </a:xfrm>
        <a:prstGeom prst="triangle">
          <a:avLst/>
        </a:prstGeom>
        <a:solidFill>
          <a:schemeClr val="bg2">
            <a:lumMod val="75000"/>
          </a:schemeClr>
        </a:solidFill>
        <a:ln w="381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dirty="0">
            <a:solidFill>
              <a:schemeClr val="tx1"/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chemeClr val="tx1"/>
              </a:solidFill>
            </a:rPr>
            <a:t>Continuous</a:t>
          </a:r>
        </a:p>
      </dsp:txBody>
      <dsp:txXfrm>
        <a:off x="2058591" y="2064543"/>
        <a:ext cx="688181" cy="688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1014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0125" y="774700"/>
            <a:ext cx="5099050" cy="38242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8017" tIns="48148" rIns="98017" bIns="48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59676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597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25801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557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774700"/>
            <a:ext cx="5099050" cy="3824288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marL="185715" indent="-185715" eaLnBrk="1" hangingPunct="1">
              <a:buFontTx/>
              <a:buChar char="-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534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774700"/>
            <a:ext cx="5099050" cy="3824288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912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50296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774700"/>
            <a:ext cx="5099050" cy="3824288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147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774700"/>
            <a:ext cx="5099050" cy="3824288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72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303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25" y="774700"/>
            <a:ext cx="5099050" cy="3824288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033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23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320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373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166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23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76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2307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58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1584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5318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037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3979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16772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612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715" indent="-185715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944413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144225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280868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280868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673650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85498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61882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766282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984708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0125" y="774700"/>
            <a:ext cx="5099050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98470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9614" y="0"/>
            <a:ext cx="8964386" cy="5638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731323" y="2743200"/>
            <a:ext cx="3124200" cy="2057400"/>
          </a:xfrm>
        </p:spPr>
        <p:txBody>
          <a:bodyPr>
            <a:noAutofit/>
          </a:bodyPr>
          <a:lstStyle>
            <a:lvl1pPr marL="0" indent="0" algn="ctr">
              <a:buNone/>
              <a:defRPr sz="2400" b="0" spc="100" baseline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  <a:endParaRPr kumimoji="0"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5714989" y="609600"/>
            <a:ext cx="3124200" cy="1905000"/>
          </a:xfrm>
          <a:noFill/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3200" b="1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>
          <a:xfrm>
            <a:off x="1347537" y="6203667"/>
            <a:ext cx="4367463" cy="384048"/>
          </a:xfrm>
        </p:spPr>
        <p:txBody>
          <a:bodyPr/>
          <a:lstStyle>
            <a:lvl1pPr algn="ctr">
              <a:defRPr/>
            </a:lvl1pPr>
          </a:lstStyle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79614" y="5638800"/>
            <a:ext cx="8964386" cy="2286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86" y="205409"/>
            <a:ext cx="4162089" cy="5319088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>
            <a:bevelT w="165100" prst="coolSlant"/>
            <a:bevelB/>
          </a:sp3d>
        </p:spPr>
      </p:pic>
    </p:spTree>
    <p:extLst>
      <p:ext uri="{BB962C8B-B14F-4D97-AF65-F5344CB8AC3E}">
        <p14:creationId xmlns:p14="http://schemas.microsoft.com/office/powerpoint/2010/main" val="29859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83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70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3600" b="1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251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324852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494516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178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2" y="1437909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3048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463732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223592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463732" y="1398130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682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997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382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9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3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781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07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326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725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382000" y="6232243"/>
            <a:ext cx="593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4-</a:t>
            </a:r>
            <a:fld id="{78C8B78F-49AC-44F6-AA95-D2AF30A24F9D}" type="slidenum">
              <a:rPr lang="en-US" sz="1400" smtClean="0">
                <a:solidFill>
                  <a:schemeClr val="tx2"/>
                </a:solidFill>
              </a:rPr>
              <a:t>‹#›</a:t>
            </a:fld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21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336884" y="1481688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1ABA4E-CD72-497B-97AA-7213B3980F60}" type="datetimeFigureOut">
              <a:rPr lang="en-US" smtClean="0"/>
              <a:pPr/>
              <a:t>8/4/2019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324852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 rot="16200000">
            <a:off x="-3342707" y="3323253"/>
            <a:ext cx="6860515" cy="1751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6674947"/>
            <a:ext cx="9144000" cy="18305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44" y="21280"/>
            <a:ext cx="1154176" cy="968095"/>
          </a:xfrm>
          <a:prstGeom prst="rect">
            <a:avLst/>
          </a:prstGeom>
          <a:effectLst>
            <a:reflection endPos="0" dist="508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7714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</p:sldLayoutIdLst>
  <p:txStyles>
    <p:titleStyle>
      <a:lvl1pPr algn="l" rtl="0" eaLnBrk="1" latinLnBrk="0" hangingPunct="1">
        <a:spcBef>
          <a:spcPct val="0"/>
        </a:spcBef>
        <a:buNone/>
        <a:defRPr kumimoji="0" lang="en-US" sz="3200" b="1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chemeClr val="tx1">
              <a:lumMod val="95000"/>
              <a:lumOff val="5000"/>
            </a:schemeClr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85000"/>
        <a:buFont typeface="Wingdings 2"/>
        <a:buChar char="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tx2"/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tx2"/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hyperlink" Target="https://www.youtube.com/watch?v=LiAxvTxuGJM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.org/iso/iso_14000_essential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l.com/us/p/desktops?~ck=mn#!all-in-one-desktop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en-AU" sz="2800" dirty="0"/>
              <a:t>OMGT1039</a:t>
            </a:r>
            <a:br>
              <a:rPr lang="en-AU" sz="2800" dirty="0"/>
            </a:br>
            <a:r>
              <a:rPr lang="en-AU" sz="2800" dirty="0"/>
              <a:t>Operations Management</a:t>
            </a:r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algn="ctr">
              <a:lnSpc>
                <a:spcPct val="80000"/>
              </a:lnSpc>
            </a:pPr>
            <a:endParaRPr lang="en-AU" sz="4000" dirty="0"/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/>
              <a:t>Week 3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AU" sz="4000" dirty="0"/>
              <a:t>Product/Service Design and Process Selection</a:t>
            </a:r>
            <a:endParaRPr lang="en-US" sz="4000" dirty="0"/>
          </a:p>
          <a:p>
            <a:endParaRPr lang="en-A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1455737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86400"/>
            <a:ext cx="1455737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76388" y="5861843"/>
            <a:ext cx="59674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81000" indent="-381000">
              <a:spcBef>
                <a:spcPts val="2000"/>
              </a:spcBef>
              <a:buClr>
                <a:srgbClr val="BFBFBF"/>
              </a:buClr>
              <a:buSzPct val="100000"/>
              <a:buFontTx/>
              <a:buChar char="•"/>
            </a:pPr>
            <a:r>
              <a:rPr lang="en-US" sz="1600" i="1" dirty="0">
                <a:solidFill>
                  <a:srgbClr val="4D4D4D"/>
                </a:solidFill>
              </a:rPr>
              <a:t>New services and products are the </a:t>
            </a:r>
            <a:r>
              <a:rPr lang="en-US" sz="1600" b="1" i="1" dirty="0">
                <a:solidFill>
                  <a:srgbClr val="A7005B"/>
                </a:solidFill>
              </a:rPr>
              <a:t>lifeblood </a:t>
            </a:r>
            <a:r>
              <a:rPr lang="en-US" sz="1600" i="1" dirty="0">
                <a:solidFill>
                  <a:srgbClr val="4D4D4D"/>
                </a:solidFill>
              </a:rPr>
              <a:t>of a business</a:t>
            </a:r>
          </a:p>
        </p:txBody>
      </p:sp>
    </p:spTree>
    <p:extLst>
      <p:ext uri="{BB962C8B-B14F-4D97-AF65-F5344CB8AC3E}">
        <p14:creationId xmlns:p14="http://schemas.microsoft.com/office/powerpoint/2010/main" val="2354609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33400" y="838200"/>
            <a:ext cx="8001000" cy="521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COMMONWEALTH OF AUSTRALIA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Copyright Regulations 1969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WARNING</a:t>
            </a:r>
            <a:br>
              <a:rPr lang="en-US" sz="2400" dirty="0">
                <a:latin typeface="Arabic Typesetting" pitchFamily="66" charset="-78"/>
                <a:cs typeface="Arabic Typesetting" pitchFamily="66" charset="-78"/>
              </a:rPr>
            </a:b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This material has been reproduced and communicated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to you by or on behalf of Royal Melbourne Institute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of Technology, (RMIT University) pursuant to Part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VB of the Copyright Act 1968 (the Act).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The material in this communication may be subject to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copyright under the Act. Any further reproduction or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communication of this material by you may be the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subject of copyright protection under the Act.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Do not remove this notice.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First page of scanned document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latin typeface="Arabic Typesetting" pitchFamily="66" charset="-78"/>
                <a:cs typeface="Arabic Typesetting" pitchFamily="66" charset="-78"/>
              </a:rPr>
              <a:t>This presentation includes selected slides from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AU" sz="3200" dirty="0"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AU" sz="2400" dirty="0">
                <a:latin typeface="Arabic Typesetting" pitchFamily="66" charset="-78"/>
                <a:cs typeface="Arabic Typesetting" pitchFamily="66" charset="-78"/>
              </a:rPr>
              <a:t>William J Stevenson (2015) Operations Management, 12 ed. ISBN 10: 1259580091, McGraw Hill</a:t>
            </a:r>
          </a:p>
        </p:txBody>
      </p:sp>
    </p:spTree>
    <p:extLst>
      <p:ext uri="{BB962C8B-B14F-4D97-AF65-F5344CB8AC3E}">
        <p14:creationId xmlns:p14="http://schemas.microsoft.com/office/powerpoint/2010/main" val="2965335936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CCEB9-B5F2-4FAE-A15C-BFFF9A325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11FAA5-EE4E-49A7-8061-C901A8884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385" y="2088721"/>
            <a:ext cx="3639016" cy="23757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5D0592-0C7F-4965-9A30-05C5744E8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401" y="4464479"/>
            <a:ext cx="22860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B837D3F7-A901-4517-B93C-9A880DB94D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853" y="2143320"/>
            <a:ext cx="3034762" cy="2216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4308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4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572000"/>
          </a:xfrm>
        </p:spPr>
        <p:txBody>
          <a:bodyPr>
            <a:normAutofit lnSpcReduction="10000"/>
          </a:bodyPr>
          <a:lstStyle/>
          <a:p>
            <a:pPr marL="914400" lvl="1" indent="-914400">
              <a:buNone/>
            </a:pPr>
            <a:r>
              <a:rPr lang="en-AU" sz="2000" b="1" dirty="0">
                <a:solidFill>
                  <a:schemeClr val="tx1"/>
                </a:solidFill>
              </a:rPr>
              <a:t>Product/Service Design </a:t>
            </a:r>
          </a:p>
          <a:p>
            <a:pPr marL="914400" lvl="1" indent="-914400">
              <a:buNone/>
            </a:pPr>
            <a:r>
              <a:rPr lang="en-US" sz="2000" dirty="0"/>
              <a:t>Explain the </a:t>
            </a:r>
            <a:r>
              <a:rPr lang="en-US" sz="2000" i="1" dirty="0"/>
              <a:t>strategic</a:t>
            </a:r>
            <a:r>
              <a:rPr lang="en-US" sz="2000" dirty="0"/>
              <a:t> importance of product and service design</a:t>
            </a:r>
          </a:p>
          <a:p>
            <a:pPr marL="914400" lvl="1" indent="-914400" eaLnBrk="1" hangingPunct="1">
              <a:buNone/>
            </a:pPr>
            <a:r>
              <a:rPr lang="en-US" sz="2000" dirty="0"/>
              <a:t>Describe what product and service design does</a:t>
            </a:r>
          </a:p>
          <a:p>
            <a:pPr marL="914400" lvl="1" indent="-914400" eaLnBrk="1" hangingPunct="1">
              <a:buNone/>
            </a:pPr>
            <a:r>
              <a:rPr lang="en-US" sz="2000" dirty="0"/>
              <a:t>Identify some reasons for design or redesign</a:t>
            </a:r>
          </a:p>
          <a:p>
            <a:pPr marL="914400" lvl="1" indent="-914400" eaLnBrk="1" hangingPunct="1">
              <a:buNone/>
            </a:pPr>
            <a:r>
              <a:rPr lang="en-US" sz="2000" dirty="0"/>
              <a:t>List some of the main sources of design ideas</a:t>
            </a:r>
          </a:p>
          <a:p>
            <a:pPr marL="914400" lvl="1" indent="-914400" eaLnBrk="1" hangingPunct="1">
              <a:buNone/>
            </a:pPr>
            <a:r>
              <a:rPr lang="en-US" sz="2000" dirty="0"/>
              <a:t>Discuss the importance of legal, ethical, and sustainability considerations in product and service design</a:t>
            </a:r>
          </a:p>
          <a:p>
            <a:pPr marL="914400" lvl="1" indent="-914400" eaLnBrk="1" hangingPunct="1">
              <a:buNone/>
            </a:pPr>
            <a:r>
              <a:rPr lang="en-US" sz="2000" dirty="0"/>
              <a:t>Explain the purpose and goal of life cycle assessment</a:t>
            </a:r>
          </a:p>
          <a:p>
            <a:pPr marL="914400" lvl="1" indent="-914400" eaLnBrk="1" hangingPunct="1">
              <a:buNone/>
            </a:pPr>
            <a:r>
              <a:rPr lang="en-US" sz="2000" dirty="0"/>
              <a:t>Explain about Quality Function Deployment and Kano model</a:t>
            </a:r>
          </a:p>
          <a:p>
            <a:pPr marL="914400" lvl="1" indent="-914400">
              <a:buNone/>
            </a:pPr>
            <a:r>
              <a:rPr lang="en-US" sz="2000" b="1" dirty="0">
                <a:solidFill>
                  <a:schemeClr val="tx1"/>
                </a:solidFill>
              </a:rPr>
              <a:t>Process Selection</a:t>
            </a:r>
            <a:endParaRPr lang="en-US" sz="2000" dirty="0"/>
          </a:p>
          <a:p>
            <a:pPr marL="1139825" lvl="1" indent="-1139825">
              <a:buNone/>
            </a:pPr>
            <a:r>
              <a:rPr lang="en-US" sz="2000" dirty="0"/>
              <a:t>Explain the strategic importance of process selection and the influence it has on the organization and its supply chain</a:t>
            </a:r>
          </a:p>
          <a:p>
            <a:pPr marL="1139825" lvl="1" indent="-1139825">
              <a:buNone/>
            </a:pPr>
            <a:r>
              <a:rPr lang="en-US" sz="2000" dirty="0"/>
              <a:t>Compare the four basic processing types</a:t>
            </a:r>
          </a:p>
          <a:p>
            <a:pPr marL="1139825" lvl="1" indent="-1139825">
              <a:buNone/>
            </a:pPr>
            <a:r>
              <a:rPr lang="en-US" sz="2000" dirty="0"/>
              <a:t>Explain the role of  technology in process</a:t>
            </a:r>
          </a:p>
        </p:txBody>
      </p:sp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Learning Objectives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028"/>
          <p:cNvSpPr>
            <a:spLocks noGrp="1" noChangeArrowheads="1"/>
          </p:cNvSpPr>
          <p:nvPr>
            <p:ph idx="1"/>
          </p:nvPr>
        </p:nvSpPr>
        <p:spPr>
          <a:xfrm>
            <a:off x="762000" y="2286000"/>
            <a:ext cx="8229600" cy="45720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400" b="0" dirty="0"/>
              <a:t>The essence of an organization is the goods and services it offers</a:t>
            </a:r>
          </a:p>
          <a:p>
            <a:pPr lvl="1">
              <a:spcBef>
                <a:spcPct val="0"/>
              </a:spcBef>
            </a:pPr>
            <a:r>
              <a:rPr lang="en-US" dirty="0"/>
              <a:t>Every aspect of the organization is structured around them</a:t>
            </a:r>
          </a:p>
          <a:p>
            <a:pPr>
              <a:spcBef>
                <a:spcPct val="0"/>
              </a:spcBef>
            </a:pPr>
            <a:r>
              <a:rPr lang="en-US" sz="2400" b="0" dirty="0"/>
              <a:t>Product and service design – or redesign – should be closely tied to an organization’s strategy</a:t>
            </a:r>
          </a:p>
        </p:txBody>
      </p:sp>
      <p:sp>
        <p:nvSpPr>
          <p:cNvPr id="8194" name="Rectangle 1027"/>
          <p:cNvSpPr>
            <a:spLocks noGrp="1" noChangeArrowheads="1"/>
          </p:cNvSpPr>
          <p:nvPr>
            <p:ph type="title"/>
          </p:nvPr>
        </p:nvSpPr>
        <p:spPr>
          <a:xfrm>
            <a:off x="723900" y="228600"/>
            <a:ext cx="8229600" cy="1219200"/>
          </a:xfrm>
        </p:spPr>
        <p:txBody>
          <a:bodyPr anchor="b"/>
          <a:lstStyle/>
          <a:p>
            <a:pPr eaLnBrk="1" hangingPunct="1"/>
            <a:r>
              <a:rPr lang="en-US" sz="3000" dirty="0">
                <a:solidFill>
                  <a:srgbClr val="333333"/>
                </a:solidFill>
                <a:latin typeface="Constantia" panose="02030602050306030303" pitchFamily="18" charset="0"/>
              </a:rPr>
              <a:t>Strategic Product and Service Design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Reasons to Design or Re-Design</a:t>
            </a:r>
          </a:p>
        </p:txBody>
      </p:sp>
      <p:sp>
        <p:nvSpPr>
          <p:cNvPr id="6147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b="0" dirty="0"/>
              <a:t>The driving forces for product and service design or redesign are market opportunities or threats: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b="0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Economic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Social and Demographic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Political, Liability, or Legal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Competitive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Cost or Availability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Technological</a:t>
            </a:r>
          </a:p>
        </p:txBody>
      </p:sp>
      <p:pic>
        <p:nvPicPr>
          <p:cNvPr id="18434" name="Picture 2" descr="http://031c074.netsolhost.com/WordPress/wp-content/uploads/2010/03/car-cras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29000"/>
            <a:ext cx="3448049" cy="26818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82D208-8FAB-4ADE-AABE-1F0C9EB74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920525" y="2532254"/>
            <a:ext cx="1069592" cy="747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1AE26E-F925-420D-84E2-241AB9946F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6703" y="2371439"/>
            <a:ext cx="885943" cy="993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907" y="1092200"/>
            <a:ext cx="407083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066800"/>
            <a:ext cx="4237037" cy="3170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1000" y="381000"/>
            <a:ext cx="2787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400" b="1" dirty="0"/>
              <a:t>McDonald’s Menu</a:t>
            </a:r>
          </a:p>
        </p:txBody>
      </p:sp>
      <p:pic>
        <p:nvPicPr>
          <p:cNvPr id="2050" name="Picture 2" descr="https://images.firstwefeast.com/complex/image/upload/c_limit,f_auto,fl_lossy,q_auto,w_1100/zm0umubix9dwwc3vy93j">
            <a:extLst>
              <a:ext uri="{FF2B5EF4-FFF2-40B4-BE49-F238E27FC236}">
                <a16:creationId xmlns:a16="http://schemas.microsoft.com/office/drawing/2014/main" id="{31DA4EAB-E8ED-4248-BBAF-BAEA9AD6D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74794"/>
            <a:ext cx="3111879" cy="1664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mcdonald's menu around the world">
            <a:extLst>
              <a:ext uri="{FF2B5EF4-FFF2-40B4-BE49-F238E27FC236}">
                <a16:creationId xmlns:a16="http://schemas.microsoft.com/office/drawing/2014/main" id="{3D26F881-E8D3-4948-BAA4-391686EE6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37037"/>
            <a:ext cx="2076450" cy="2321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859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8229600" cy="4572000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Is there a demand for it?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Market size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Demand profile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Can we do it?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/>
              <a:t>Manufacturability</a:t>
            </a:r>
            <a:r>
              <a:rPr lang="en-US" dirty="0"/>
              <a:t> - the </a:t>
            </a:r>
            <a:r>
              <a:rPr lang="en-US" i="1" dirty="0"/>
              <a:t>capability</a:t>
            </a:r>
            <a:r>
              <a:rPr lang="en-US" dirty="0"/>
              <a:t> of an organization to produce an item at an acceptable profit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/>
              <a:t>Serviceability</a:t>
            </a:r>
            <a:r>
              <a:rPr lang="en-US" dirty="0"/>
              <a:t> - the </a:t>
            </a:r>
            <a:r>
              <a:rPr lang="en-US" i="1" dirty="0"/>
              <a:t>capability</a:t>
            </a:r>
            <a:r>
              <a:rPr lang="en-US" dirty="0"/>
              <a:t> of an organization to provide a service at an acceptable cost or profit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82052" y="685800"/>
            <a:ext cx="8229600" cy="1219200"/>
          </a:xfrm>
        </p:spPr>
        <p:txBody>
          <a:bodyPr/>
          <a:lstStyle/>
          <a:p>
            <a:pPr eaLnBrk="1" hangingPunct="1"/>
            <a:r>
              <a:rPr lang="en-US" dirty="0"/>
              <a:t>Key Questions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89548" y="1905000"/>
            <a:ext cx="8229600" cy="4572000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Font typeface="+mj-lt"/>
              <a:buAutoNum type="arabicPeriod" startAt="3"/>
            </a:pPr>
            <a:r>
              <a:rPr lang="en-US" dirty="0"/>
              <a:t>What level of quality is appropriate?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Customer expectations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Competitor quality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Fit with current offering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 startAt="4"/>
            </a:pPr>
            <a:r>
              <a:rPr lang="en-US" dirty="0"/>
              <a:t>Does it make sense from an economic standpoint?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Liability issues, ethical considerations, sustainability issues, costs and profits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229600" cy="1219200"/>
          </a:xfrm>
        </p:spPr>
        <p:txBody>
          <a:bodyPr/>
          <a:lstStyle/>
          <a:p>
            <a:pPr eaLnBrk="1" hangingPunct="1"/>
            <a:r>
              <a:rPr lang="en-US" dirty="0"/>
              <a:t>Key Questions (contd.)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9600" cy="1219200"/>
          </a:xfrm>
        </p:spPr>
        <p:txBody>
          <a:bodyPr/>
          <a:lstStyle/>
          <a:p>
            <a:pPr eaLnBrk="1" hangingPunct="1"/>
            <a:r>
              <a:rPr lang="en-US" sz="3200" dirty="0"/>
              <a:t>Idea Generation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76400"/>
            <a:ext cx="4648200" cy="45720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3200" b="0" dirty="0"/>
              <a:t>1. Supply-chain based</a:t>
            </a:r>
          </a:p>
          <a:p>
            <a:pPr marL="0" indent="0" eaLnBrk="1" hangingPunct="1">
              <a:buNone/>
            </a:pPr>
            <a:endParaRPr lang="en-US" sz="3200" b="0" dirty="0"/>
          </a:p>
          <a:p>
            <a:pPr marL="0" indent="0" eaLnBrk="1" hangingPunct="1">
              <a:buNone/>
            </a:pPr>
            <a:r>
              <a:rPr lang="en-US" sz="3200" b="0" dirty="0"/>
              <a:t>2. Competitor based</a:t>
            </a:r>
          </a:p>
          <a:p>
            <a:pPr marL="0" indent="0" eaLnBrk="1" hangingPunct="1">
              <a:buNone/>
            </a:pPr>
            <a:endParaRPr lang="en-US" sz="3200" b="0" dirty="0"/>
          </a:p>
          <a:p>
            <a:pPr marL="0" indent="0" eaLnBrk="1" hangingPunct="1">
              <a:buNone/>
            </a:pPr>
            <a:r>
              <a:rPr lang="en-US" sz="3200" b="0" dirty="0"/>
              <a:t>3. Research based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AFC939-3B2A-46E5-B493-6E585EDF7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447800"/>
            <a:ext cx="817379" cy="8003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35025" y="2057400"/>
            <a:ext cx="82296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Legal Considerations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Ethical Considerations</a:t>
            </a:r>
          </a:p>
          <a:p>
            <a:r>
              <a:rPr lang="en-US" sz="2400" dirty="0"/>
              <a:t>Sustainability</a:t>
            </a:r>
          </a:p>
          <a:p>
            <a:pPr lvl="1"/>
            <a:r>
              <a:rPr lang="en-US" sz="2200" dirty="0"/>
              <a:t>Key aspects of designing for sustainability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700" dirty="0"/>
              <a:t>Cradle-to-grave assessment (Life-Cycle Assessment)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700" dirty="0"/>
              <a:t>The 3-Rs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500" dirty="0"/>
              <a:t>Reduction of costs and materials used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500" dirty="0"/>
              <a:t>Re-using parts of returned products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sz="1500" dirty="0"/>
              <a:t>Recycling</a:t>
            </a:r>
          </a:p>
          <a:p>
            <a:pPr marL="365760" lvl="1" indent="0"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marL="777240" lvl="2" indent="0" eaLnBrk="1" hangingPunct="1">
              <a:lnSpc>
                <a:spcPct val="90000"/>
              </a:lnSpc>
              <a:buNone/>
            </a:pPr>
            <a:endParaRPr lang="en-US" sz="2000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55077" y="685800"/>
            <a:ext cx="8229600" cy="1219200"/>
          </a:xfrm>
        </p:spPr>
        <p:txBody>
          <a:bodyPr/>
          <a:lstStyle/>
          <a:p>
            <a:pPr eaLnBrk="1" hangingPunct="1"/>
            <a:r>
              <a:rPr lang="en-US" dirty="0"/>
              <a:t>Important Considerations</a:t>
            </a:r>
          </a:p>
        </p:txBody>
      </p:sp>
      <p:sp>
        <p:nvSpPr>
          <p:cNvPr id="2" name="AutoShape 4" descr="Image result for Recycling"/>
          <p:cNvSpPr>
            <a:spLocks noChangeAspect="1" noChangeArrowheads="1"/>
          </p:cNvSpPr>
          <p:nvPr/>
        </p:nvSpPr>
        <p:spPr bwMode="auto">
          <a:xfrm>
            <a:off x="685800" y="388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3" name="AutoShape 6" descr="Image result for Recycling"/>
          <p:cNvSpPr>
            <a:spLocks noChangeAspect="1" noChangeArrowheads="1"/>
          </p:cNvSpPr>
          <p:nvPr/>
        </p:nvSpPr>
        <p:spPr bwMode="auto">
          <a:xfrm>
            <a:off x="838200" y="541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5" name="AutoShape 8" descr="Image result for Recycling"/>
          <p:cNvSpPr>
            <a:spLocks noChangeAspect="1" noChangeArrowheads="1"/>
          </p:cNvSpPr>
          <p:nvPr/>
        </p:nvSpPr>
        <p:spPr bwMode="auto">
          <a:xfrm>
            <a:off x="990600" y="693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6" name="AutoShape 10" descr="Image result for Recycling"/>
          <p:cNvSpPr>
            <a:spLocks noChangeAspect="1" noChangeArrowheads="1"/>
          </p:cNvSpPr>
          <p:nvPr/>
        </p:nvSpPr>
        <p:spPr bwMode="auto">
          <a:xfrm>
            <a:off x="1143000" y="846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2A3944-315A-4841-9134-6BA3119BF4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25" y="2210213"/>
            <a:ext cx="930402" cy="92170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229600" cy="502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Cradle-to-Grave Assessment</a:t>
            </a:r>
          </a:p>
          <a:p>
            <a:pPr lvl="1">
              <a:lnSpc>
                <a:spcPct val="90000"/>
              </a:lnSpc>
            </a:pPr>
            <a:r>
              <a:rPr lang="en-US" i="1" dirty="0"/>
              <a:t>aka </a:t>
            </a:r>
            <a:r>
              <a:rPr lang="en-US" dirty="0"/>
              <a:t>Life-Cycle Assessment (LCA)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The assessment of the environmental impact of a product or service throughout its useful life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Focuses on such factors as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/>
              <a:t>Global warming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/>
              <a:t>Smog formation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/>
              <a:t>Oxygen depletion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/>
              <a:t>Solid waste generation</a:t>
            </a:r>
          </a:p>
          <a:p>
            <a:pPr lvl="2" eaLnBrk="1" hangingPunct="1">
              <a:lnSpc>
                <a:spcPct val="90000"/>
              </a:lnSpc>
            </a:pPr>
            <a:endParaRPr lang="en-US" dirty="0"/>
          </a:p>
          <a:p>
            <a:pPr lvl="2" eaLnBrk="1" hangingPunct="1">
              <a:lnSpc>
                <a:spcPct val="90000"/>
              </a:lnSpc>
            </a:pPr>
            <a:endParaRPr lang="en-US" dirty="0"/>
          </a:p>
          <a:p>
            <a:pPr lvl="2" eaLnBrk="1" hangingPunct="1">
              <a:lnSpc>
                <a:spcPct val="90000"/>
              </a:lnSpc>
            </a:pPr>
            <a:endParaRPr lang="en-US" dirty="0"/>
          </a:p>
          <a:p>
            <a:pPr lvl="2" eaLnBrk="1" hangingPunct="1">
              <a:lnSpc>
                <a:spcPct val="90000"/>
              </a:lnSpc>
            </a:pPr>
            <a:endParaRPr lang="en-US" dirty="0"/>
          </a:p>
          <a:p>
            <a:pPr lvl="2" eaLnBrk="1" hangingPunct="1">
              <a:lnSpc>
                <a:spcPct val="90000"/>
              </a:lnSpc>
            </a:pPr>
            <a:r>
              <a:rPr lang="en-US" dirty="0" err="1"/>
              <a:t>LCA</a:t>
            </a:r>
            <a:r>
              <a:rPr lang="en-US" dirty="0"/>
              <a:t> procedures are part of the </a:t>
            </a:r>
            <a:r>
              <a:rPr lang="en-US" dirty="0">
                <a:hlinkClick r:id="rId3"/>
              </a:rPr>
              <a:t>ISO 14000 </a:t>
            </a:r>
            <a:r>
              <a:rPr lang="en-US" dirty="0"/>
              <a:t>environmental management procedures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Cradle-to-Grave Assessment</a:t>
            </a:r>
          </a:p>
        </p:txBody>
      </p:sp>
      <p:sp>
        <p:nvSpPr>
          <p:cNvPr id="2" name="AutoShape 2" descr="Image result for Cradle-to-Grave Assess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052" name="Picture 4" descr="Image result for Cradle-to-Grave Assess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698" y="76200"/>
            <a:ext cx="2622102" cy="212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te25251_0401.jpg">
            <a:extLst>
              <a:ext uri="{FF2B5EF4-FFF2-40B4-BE49-F238E27FC236}">
                <a16:creationId xmlns:a16="http://schemas.microsoft.com/office/drawing/2014/main" id="{E7B01906-45BE-4600-A952-EADDB209E0C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3124200"/>
            <a:ext cx="3733800" cy="23103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BB8E9E-29F3-4E09-87F9-A21A875D8349}"/>
              </a:ext>
            </a:extLst>
          </p:cNvPr>
          <p:cNvSpPr/>
          <p:nvPr/>
        </p:nvSpPr>
        <p:spPr>
          <a:xfrm>
            <a:off x="5562600" y="5417701"/>
            <a:ext cx="2820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Product or service life stages</a:t>
            </a:r>
            <a:endParaRPr lang="en-AU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/>
              <a:t>Value analysis</a:t>
            </a:r>
          </a:p>
          <a:p>
            <a:pPr lvl="1" eaLnBrk="1" hangingPunct="1"/>
            <a:r>
              <a:rPr lang="en-US" sz="2000" dirty="0"/>
              <a:t>Examination of the function of parts and materials in an effort to reduce the cost and/or improve the performance of a product</a:t>
            </a:r>
          </a:p>
          <a:p>
            <a:pPr lvl="1" eaLnBrk="1" hangingPunct="1"/>
            <a:r>
              <a:rPr lang="en-US" sz="2000" dirty="0"/>
              <a:t>Common questions used in value analysis</a:t>
            </a:r>
          </a:p>
          <a:p>
            <a:pPr lvl="2" eaLnBrk="1" hangingPunct="1"/>
            <a:r>
              <a:rPr lang="en-US" sz="1800" dirty="0"/>
              <a:t>Is the item necessary; does it have value; could it be eliminated?</a:t>
            </a:r>
          </a:p>
          <a:p>
            <a:pPr lvl="2" eaLnBrk="1" hangingPunct="1"/>
            <a:r>
              <a:rPr lang="en-US" sz="1800" dirty="0"/>
              <a:t>Are there alternative sources for the item?</a:t>
            </a:r>
          </a:p>
          <a:p>
            <a:pPr lvl="2" eaLnBrk="1" hangingPunct="1"/>
            <a:r>
              <a:rPr lang="en-US" sz="1800" dirty="0"/>
              <a:t>Could another material, part, or service be used instead?</a:t>
            </a:r>
          </a:p>
          <a:p>
            <a:pPr lvl="2" eaLnBrk="1" hangingPunct="1"/>
            <a:r>
              <a:rPr lang="en-US" sz="1800" dirty="0"/>
              <a:t>Can two or more parts be combined?</a:t>
            </a:r>
          </a:p>
          <a:p>
            <a:pPr lvl="2" eaLnBrk="1" hangingPunct="1"/>
            <a:r>
              <a:rPr lang="en-US" sz="1800" dirty="0"/>
              <a:t>Can specifications be less stringent to save time or money?</a:t>
            </a:r>
          </a:p>
          <a:p>
            <a:pPr lvl="2" eaLnBrk="1" hangingPunct="1"/>
            <a:r>
              <a:rPr lang="en-US" sz="1800" dirty="0"/>
              <a:t>Do suppliers/providers have suggestions for improvements?</a:t>
            </a:r>
          </a:p>
          <a:p>
            <a:pPr lvl="2" eaLnBrk="1" hangingPunct="1"/>
            <a:r>
              <a:rPr lang="en-US" sz="1800" dirty="0"/>
              <a:t>Can packaging be improved or made less costly?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3-Rs:</a:t>
            </a:r>
            <a:br>
              <a:rPr lang="en-US" dirty="0"/>
            </a:br>
            <a:r>
              <a:rPr lang="en-US" sz="3200" b="1" dirty="0"/>
              <a:t>Reduce:</a:t>
            </a:r>
            <a:r>
              <a:rPr lang="en-US" sz="3200" dirty="0"/>
              <a:t> Costs and Materials</a:t>
            </a:r>
          </a:p>
        </p:txBody>
      </p:sp>
      <p:pic>
        <p:nvPicPr>
          <p:cNvPr id="5" name="Picture 2" descr="Image result for cost redu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0"/>
            <a:ext cx="2362200" cy="167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5775">
            <a:off x="7183869" y="3606604"/>
            <a:ext cx="1514475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b="1" dirty="0"/>
              <a:t>Remanufacturing</a:t>
            </a:r>
          </a:p>
          <a:p>
            <a:pPr lvl="1" eaLnBrk="1" hangingPunct="1"/>
            <a:r>
              <a:rPr lang="en-US" dirty="0"/>
              <a:t>Refurbishing used products by replacing worn-out or defective components</a:t>
            </a:r>
          </a:p>
          <a:p>
            <a:pPr lvl="2" eaLnBrk="1" hangingPunct="1"/>
            <a:r>
              <a:rPr lang="en-US" dirty="0"/>
              <a:t>Can be performed by the original manufacturer or another company</a:t>
            </a:r>
          </a:p>
          <a:p>
            <a:pPr lvl="1"/>
            <a:r>
              <a:rPr lang="en-US" dirty="0"/>
              <a:t>Reasons to remanufacture:</a:t>
            </a:r>
          </a:p>
          <a:p>
            <a:pPr lvl="2"/>
            <a:r>
              <a:rPr lang="en-US" dirty="0"/>
              <a:t>Remanufactured products can be sold for about 50% of the </a:t>
            </a:r>
            <a:r>
              <a:rPr lang="en-US" b="1" dirty="0"/>
              <a:t>cost</a:t>
            </a:r>
            <a:r>
              <a:rPr lang="en-US" dirty="0"/>
              <a:t> of a new product</a:t>
            </a:r>
          </a:p>
          <a:p>
            <a:pPr lvl="2"/>
            <a:r>
              <a:rPr lang="en-US" dirty="0"/>
              <a:t>The process requires mostly </a:t>
            </a:r>
            <a:r>
              <a:rPr lang="en-US" b="1" dirty="0"/>
              <a:t>unskilled</a:t>
            </a:r>
            <a:r>
              <a:rPr lang="en-US" dirty="0"/>
              <a:t> and semi-skilled workers</a:t>
            </a:r>
          </a:p>
          <a:p>
            <a:pPr lvl="2"/>
            <a:r>
              <a:rPr lang="en-US" dirty="0"/>
              <a:t>In the global market, European </a:t>
            </a:r>
            <a:r>
              <a:rPr lang="en-US" b="1" dirty="0"/>
              <a:t>lawmakers</a:t>
            </a:r>
            <a:r>
              <a:rPr lang="en-US" dirty="0"/>
              <a:t> are increasingly requiring manufacturers to take back used products</a:t>
            </a:r>
          </a:p>
          <a:p>
            <a:pPr lvl="1" eaLnBrk="1" hangingPunct="1"/>
            <a:r>
              <a:rPr lang="en-US" b="1" dirty="0"/>
              <a:t>Design for disassembly (DFD)</a:t>
            </a:r>
          </a:p>
          <a:p>
            <a:pPr lvl="2" eaLnBrk="1" hangingPunct="1"/>
            <a:r>
              <a:rPr lang="en-US" dirty="0"/>
              <a:t>Designing a product to that used products can be easily taken apart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3-Rs: </a:t>
            </a:r>
            <a:br>
              <a:rPr lang="en-US" dirty="0"/>
            </a:br>
            <a:r>
              <a:rPr lang="en-US" sz="3200" b="1" dirty="0"/>
              <a:t>Re-Use or </a:t>
            </a:r>
            <a:r>
              <a:rPr lang="en-US" sz="3200" dirty="0"/>
              <a:t>Remanufacturing</a:t>
            </a:r>
          </a:p>
        </p:txBody>
      </p:sp>
      <p:pic>
        <p:nvPicPr>
          <p:cNvPr id="4098" name="Picture 2" descr="Image result for Remanufactur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0"/>
            <a:ext cx="2524125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73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0"/>
            <a:ext cx="2819400" cy="188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b="1" dirty="0"/>
              <a:t>Recycling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Recovering materials for future use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Applies to manufactured parts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Also applies to materials used during production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Why recycle?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Cost savings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Environmental concerns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Environmental regulations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Companies doing business in the EU must show that a specified proportion of their products are recyclable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3-Rs: </a:t>
            </a:r>
            <a:br>
              <a:rPr lang="en-US" dirty="0"/>
            </a:br>
            <a:r>
              <a:rPr lang="en-US" sz="3200" b="1" dirty="0"/>
              <a:t>Recycle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363502-8EB6-447B-98C9-C112F6301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7452" y="4560142"/>
            <a:ext cx="4724400" cy="1709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24852" y="152400"/>
            <a:ext cx="8229600" cy="914400"/>
          </a:xfrm>
        </p:spPr>
        <p:txBody>
          <a:bodyPr/>
          <a:lstStyle/>
          <a:p>
            <a:pPr eaLnBrk="1" hangingPunct="1"/>
            <a:r>
              <a:rPr lang="en-US" sz="3200" dirty="0"/>
              <a:t>Standardization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990600"/>
            <a:ext cx="8229600" cy="4572000"/>
          </a:xfrm>
        </p:spPr>
        <p:txBody>
          <a:bodyPr/>
          <a:lstStyle/>
          <a:p>
            <a:pPr marL="0" indent="0" eaLnBrk="1" hangingPunct="1">
              <a:buNone/>
            </a:pPr>
            <a:endParaRPr lang="en-US" dirty="0"/>
          </a:p>
          <a:p>
            <a:pPr lvl="1" eaLnBrk="1" hangingPunct="1"/>
            <a:r>
              <a:rPr lang="en-US" dirty="0"/>
              <a:t>Extent to which there is an </a:t>
            </a:r>
            <a:r>
              <a:rPr lang="en-US" b="1" dirty="0"/>
              <a:t>absence</a:t>
            </a:r>
            <a:r>
              <a:rPr lang="en-US" dirty="0"/>
              <a:t> </a:t>
            </a:r>
            <a:r>
              <a:rPr lang="en-US" b="1" dirty="0"/>
              <a:t>of</a:t>
            </a:r>
            <a:r>
              <a:rPr lang="en-US" dirty="0"/>
              <a:t> </a:t>
            </a:r>
            <a:r>
              <a:rPr lang="en-US" b="1" dirty="0"/>
              <a:t>variety</a:t>
            </a:r>
            <a:r>
              <a:rPr lang="en-US" dirty="0"/>
              <a:t> in a product, service, or process</a:t>
            </a:r>
          </a:p>
          <a:p>
            <a:pPr lvl="2"/>
            <a:r>
              <a:rPr lang="en-US" dirty="0"/>
              <a:t>Products are made in large quantities of identical items</a:t>
            </a:r>
          </a:p>
          <a:p>
            <a:pPr lvl="2"/>
            <a:r>
              <a:rPr lang="en-US" dirty="0"/>
              <a:t>Every customer or item processed receives essentially the same service</a:t>
            </a:r>
          </a:p>
        </p:txBody>
      </p:sp>
      <p:pic>
        <p:nvPicPr>
          <p:cNvPr id="5124" name="Picture 4" descr="Image result for Standardiz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352800"/>
            <a:ext cx="6148446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590800"/>
            <a:ext cx="7620000" cy="4114800"/>
          </a:xfrm>
        </p:spPr>
        <p:txBody>
          <a:bodyPr/>
          <a:lstStyle/>
          <a:p>
            <a:pPr eaLnBrk="1" hangingPunct="1"/>
            <a:r>
              <a:rPr lang="en-US" b="1" dirty="0"/>
              <a:t>Mass customization</a:t>
            </a:r>
            <a:endParaRPr lang="en-US" dirty="0"/>
          </a:p>
          <a:p>
            <a:pPr lvl="1" eaLnBrk="1" hangingPunct="1"/>
            <a:r>
              <a:rPr lang="en-US" dirty="0"/>
              <a:t>A strategy of producing basically standardized goods or services, but incorporating some degree of customization in the final product or service</a:t>
            </a:r>
          </a:p>
          <a:p>
            <a:pPr lvl="1" eaLnBrk="1" hangingPunct="1"/>
            <a:r>
              <a:rPr lang="en-US" dirty="0"/>
              <a:t>Facilitating Techniques</a:t>
            </a:r>
          </a:p>
          <a:p>
            <a:pPr lvl="2" eaLnBrk="1" hangingPunct="1"/>
            <a:r>
              <a:rPr lang="en-US" dirty="0"/>
              <a:t>Delayed differentiation</a:t>
            </a:r>
          </a:p>
          <a:p>
            <a:pPr lvl="2" eaLnBrk="1" hangingPunct="1"/>
            <a:r>
              <a:rPr lang="en-US" dirty="0"/>
              <a:t>Modular design</a:t>
            </a:r>
          </a:p>
          <a:p>
            <a:pPr lvl="2" eaLnBrk="1" hangingPunct="1"/>
            <a:endParaRPr lang="en-US" dirty="0"/>
          </a:p>
          <a:p>
            <a:pPr marL="777240" lvl="2" indent="0">
              <a:buNone/>
            </a:pPr>
            <a:r>
              <a:rPr lang="en-US" sz="2000" dirty="0"/>
              <a:t>     Dell Computer: </a:t>
            </a:r>
            <a:r>
              <a:rPr lang="en-US" sz="2000" b="1" dirty="0">
                <a:hlinkClick r:id="rId3"/>
              </a:rPr>
              <a:t>http://www.dell.com</a:t>
            </a:r>
            <a:endParaRPr lang="en-US" sz="2000" b="1" dirty="0"/>
          </a:p>
          <a:p>
            <a:pPr marL="777240" lvl="2" indent="0" eaLnBrk="1" hangingPunct="1">
              <a:buNone/>
            </a:pPr>
            <a:endParaRPr lang="en-US" dirty="0"/>
          </a:p>
          <a:p>
            <a:pPr eaLnBrk="1" hangingPunct="1"/>
            <a:endParaRPr lang="en-US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Designing for </a:t>
            </a:r>
            <a:br>
              <a:rPr lang="en-US" dirty="0"/>
            </a:br>
            <a:r>
              <a:rPr lang="en-US" dirty="0"/>
              <a:t>Mass Customization</a:t>
            </a:r>
          </a:p>
        </p:txBody>
      </p:sp>
      <p:pic>
        <p:nvPicPr>
          <p:cNvPr id="6148" name="Picture 4" descr="Image result for Mass Customizatio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ghtScreen trans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399"/>
            <a:ext cx="4419600" cy="2507825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Delayed Differentiation</a:t>
            </a:r>
          </a:p>
          <a:p>
            <a:pPr lvl="1" eaLnBrk="1" hangingPunct="1"/>
            <a:r>
              <a:rPr lang="en-US" dirty="0"/>
              <a:t>The process of producing, but not quite completing, a product or service until customer preferences are known</a:t>
            </a:r>
          </a:p>
          <a:p>
            <a:pPr lvl="1" eaLnBrk="1" hangingPunct="1"/>
            <a:r>
              <a:rPr lang="en-US" dirty="0"/>
              <a:t>It is a postponement tactic</a:t>
            </a:r>
          </a:p>
          <a:p>
            <a:pPr lvl="2" eaLnBrk="1" hangingPunct="1"/>
            <a:r>
              <a:rPr lang="en-US" sz="2000" dirty="0"/>
              <a:t>Produce a piece of furniture, but do not stain it; the customer chooses the stain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Delayed Differentiation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48652" y="-381000"/>
            <a:ext cx="8229600" cy="1219200"/>
          </a:xfrm>
        </p:spPr>
        <p:txBody>
          <a:bodyPr/>
          <a:lstStyle/>
          <a:p>
            <a:pPr eaLnBrk="1" hangingPunct="1"/>
            <a:r>
              <a:rPr lang="en-US" sz="3200" dirty="0"/>
              <a:t>Modular Design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838200"/>
          </a:xfrm>
        </p:spPr>
        <p:txBody>
          <a:bodyPr>
            <a:normAutofit/>
          </a:bodyPr>
          <a:lstStyle/>
          <a:p>
            <a:pPr marL="365760" lvl="1" indent="0" eaLnBrk="1" hangingPunct="1">
              <a:lnSpc>
                <a:spcPct val="90000"/>
              </a:lnSpc>
              <a:buNone/>
            </a:pPr>
            <a:r>
              <a:rPr lang="en-US" sz="2000" dirty="0"/>
              <a:t>A form of standardization in which component parts are grouped into modules that are easily replaced or interchanged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19400"/>
            <a:ext cx="4230296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-646504" y="1966433"/>
            <a:ext cx="5142304" cy="420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1" hangingPunct="1">
              <a:lnSpc>
                <a:spcPct val="90000"/>
              </a:lnSpc>
            </a:pPr>
            <a:r>
              <a:rPr lang="en-US" sz="2000" b="1" dirty="0"/>
              <a:t>Advantages</a:t>
            </a:r>
          </a:p>
          <a:p>
            <a:pPr marL="1657350" lvl="3" indent="-285750" eaLnBrk="1" hangingPunct="1">
              <a:lnSpc>
                <a:spcPct val="85000"/>
              </a:lnSpc>
              <a:spcBef>
                <a:spcPct val="50000"/>
              </a:spcBef>
              <a:buSzPct val="75000"/>
              <a:buFont typeface="Arial" pitchFamily="34" charset="0"/>
              <a:buChar char="•"/>
            </a:pPr>
            <a:r>
              <a:rPr lang="en-US" sz="1800" dirty="0"/>
              <a:t>easier diagnosis and remedy of failures</a:t>
            </a:r>
          </a:p>
          <a:p>
            <a:pPr marL="1657350" lvl="3" indent="-285750" eaLnBrk="1" hangingPunct="1">
              <a:lnSpc>
                <a:spcPct val="85000"/>
              </a:lnSpc>
              <a:spcBef>
                <a:spcPct val="50000"/>
              </a:spcBef>
              <a:buSzPct val="75000"/>
              <a:buFont typeface="Arial" pitchFamily="34" charset="0"/>
              <a:buChar char="•"/>
            </a:pPr>
            <a:r>
              <a:rPr lang="en-US" sz="1800" dirty="0"/>
              <a:t>easier repair and replacement </a:t>
            </a:r>
          </a:p>
          <a:p>
            <a:pPr marL="1657350" lvl="3" indent="-285750" eaLnBrk="1" hangingPunct="1">
              <a:lnSpc>
                <a:spcPct val="85000"/>
              </a:lnSpc>
              <a:spcBef>
                <a:spcPct val="50000"/>
              </a:spcBef>
              <a:buSzPct val="75000"/>
              <a:buFont typeface="Arial" pitchFamily="34" charset="0"/>
              <a:buChar char="•"/>
            </a:pPr>
            <a:r>
              <a:rPr lang="en-US" sz="1800" dirty="0"/>
              <a:t>simplification of manufacturing and assembly</a:t>
            </a:r>
          </a:p>
          <a:p>
            <a:pPr marL="1657350" lvl="3" indent="-285750" eaLnBrk="1" hangingPunct="1">
              <a:lnSpc>
                <a:spcPct val="85000"/>
              </a:lnSpc>
              <a:spcBef>
                <a:spcPct val="50000"/>
              </a:spcBef>
              <a:buSzPct val="75000"/>
              <a:buFont typeface="Arial" pitchFamily="34" charset="0"/>
              <a:buChar char="•"/>
            </a:pPr>
            <a:r>
              <a:rPr lang="en-US" sz="1800" dirty="0"/>
              <a:t>training costs are relatively low</a:t>
            </a:r>
          </a:p>
          <a:p>
            <a:pPr lvl="2" eaLnBrk="1" hangingPunct="1">
              <a:lnSpc>
                <a:spcPct val="85000"/>
              </a:lnSpc>
              <a:spcBef>
                <a:spcPct val="50000"/>
              </a:spcBef>
              <a:buSzPct val="75000"/>
            </a:pPr>
            <a:r>
              <a:rPr lang="en-US" sz="2000" b="1" dirty="0"/>
              <a:t>Disadvantages</a:t>
            </a:r>
          </a:p>
          <a:p>
            <a:pPr marL="1657350" lvl="3" indent="-285750" eaLnBrk="1" hangingPunct="1">
              <a:lnSpc>
                <a:spcPct val="85000"/>
              </a:lnSpc>
              <a:spcBef>
                <a:spcPct val="50000"/>
              </a:spcBef>
              <a:buSzPct val="75000"/>
              <a:buFont typeface="Arial" pitchFamily="34" charset="0"/>
              <a:buChar char="•"/>
            </a:pPr>
            <a:r>
              <a:rPr lang="en-US" sz="1800" dirty="0"/>
              <a:t>Limited number of possible    product configurations</a:t>
            </a:r>
          </a:p>
          <a:p>
            <a:pPr marL="1657350" lvl="3" indent="-285750" eaLnBrk="1" hangingPunct="1">
              <a:lnSpc>
                <a:spcPct val="85000"/>
              </a:lnSpc>
              <a:spcBef>
                <a:spcPct val="50000"/>
              </a:spcBef>
              <a:buSzPct val="75000"/>
              <a:buFont typeface="Arial" pitchFamily="34" charset="0"/>
              <a:buChar char="•"/>
            </a:pPr>
            <a:r>
              <a:rPr lang="en-US" sz="1800" dirty="0"/>
              <a:t>Limited ability to repair a faulty module; the entire module must often be scrapped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/>
              <a:t>Robust design</a:t>
            </a:r>
          </a:p>
          <a:p>
            <a:pPr lvl="1" eaLnBrk="1" hangingPunct="1"/>
            <a:r>
              <a:rPr lang="en-US" dirty="0"/>
              <a:t>A design that results in products </a:t>
            </a:r>
          </a:p>
          <a:p>
            <a:pPr marL="365760" lvl="1" indent="0" eaLnBrk="1" hangingPunct="1">
              <a:buNone/>
            </a:pPr>
            <a:r>
              <a:rPr lang="en-US" dirty="0"/>
              <a:t>or services that can function over a</a:t>
            </a:r>
          </a:p>
          <a:p>
            <a:pPr marL="365760" lvl="1" indent="0" eaLnBrk="1" hangingPunct="1">
              <a:buNone/>
            </a:pPr>
            <a:r>
              <a:rPr lang="en-US" dirty="0"/>
              <a:t>broad range of conditions</a:t>
            </a:r>
          </a:p>
          <a:p>
            <a:pPr lvl="2"/>
            <a:r>
              <a:rPr lang="en-US" dirty="0"/>
              <a:t>The more robust a product or service, </a:t>
            </a:r>
          </a:p>
          <a:p>
            <a:pPr marL="777240" lvl="2" indent="0">
              <a:buNone/>
            </a:pPr>
            <a:r>
              <a:rPr lang="en-US" dirty="0"/>
              <a:t>  the less likely it will fail due to a change in the environment in which it is used or in which it is performed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Robust Design</a:t>
            </a:r>
          </a:p>
        </p:txBody>
      </p:sp>
      <p:pic>
        <p:nvPicPr>
          <p:cNvPr id="7170" name="Picture 2" descr="Image res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0"/>
            <a:ext cx="3124200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757835-55AE-4E03-AA00-B87F43173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496265"/>
            <a:ext cx="2014786" cy="17730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846824-A99C-40CE-9816-8903507A23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572000"/>
            <a:ext cx="2269166" cy="181961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Function Deployment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Function Deployment (QFD)</a:t>
            </a:r>
          </a:p>
          <a:p>
            <a:pPr lvl="1"/>
            <a:r>
              <a:rPr lang="en-US" dirty="0"/>
              <a:t>An approach that integrates the “voice of the customer” into both product and service development</a:t>
            </a:r>
          </a:p>
          <a:p>
            <a:pPr lvl="2"/>
            <a:r>
              <a:rPr lang="en-US" dirty="0"/>
              <a:t>The purpose is to ensure that customer requirements are factored into every aspect of the process</a:t>
            </a:r>
          </a:p>
          <a:p>
            <a:pPr lvl="2"/>
            <a:r>
              <a:rPr lang="en-US" dirty="0"/>
              <a:t>Listening to and understanding the customer is the central feature of QFD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The House of Quality Sequence</a:t>
            </a:r>
          </a:p>
        </p:txBody>
      </p:sp>
      <p:pic>
        <p:nvPicPr>
          <p:cNvPr id="4" name="Picture 3" descr="ste25251_04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2200275"/>
            <a:ext cx="8460859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4419600" cy="4572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 dirty="0"/>
              <a:t>Basic quality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Refers to customer requirements that have only limited effect on customer satisfaction if present, but lead to dissatisfaction if absent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dirty="0"/>
              <a:t>Performance quality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Refers to customer requirements that generate satisfaction or dissatisfaction in proportion to their level of functionality and appeal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dirty="0"/>
              <a:t>Excitement quality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Refers to a feature or attribute that was unexpected by the customer and causes excitement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Kano Model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066800"/>
            <a:ext cx="1774825" cy="981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14600"/>
            <a:ext cx="3736975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85800" y="2125362"/>
            <a:ext cx="8229600" cy="4572000"/>
          </a:xfrm>
        </p:spPr>
        <p:txBody>
          <a:bodyPr/>
          <a:lstStyle/>
          <a:p>
            <a:pPr eaLnBrk="1" hangingPunct="1"/>
            <a:r>
              <a:rPr lang="en-US" dirty="0"/>
              <a:t>Process selection</a:t>
            </a:r>
          </a:p>
          <a:p>
            <a:pPr lvl="1" eaLnBrk="1" hangingPunct="1"/>
            <a:r>
              <a:rPr lang="en-US" dirty="0"/>
              <a:t>Refers to deciding on the way production of goods or services will be organized</a:t>
            </a:r>
          </a:p>
          <a:p>
            <a:pPr lvl="1" eaLnBrk="1" hangingPunct="1"/>
            <a:r>
              <a:rPr lang="en-US" dirty="0"/>
              <a:t>It has major implications for</a:t>
            </a:r>
          </a:p>
          <a:p>
            <a:pPr lvl="2" eaLnBrk="1" hangingPunct="1"/>
            <a:r>
              <a:rPr lang="en-US" dirty="0"/>
              <a:t>Capacity planning</a:t>
            </a:r>
          </a:p>
          <a:p>
            <a:pPr lvl="2" eaLnBrk="1" hangingPunct="1"/>
            <a:r>
              <a:rPr lang="en-US" dirty="0"/>
              <a:t>Layout of facilities</a:t>
            </a:r>
          </a:p>
          <a:p>
            <a:pPr lvl="2" eaLnBrk="1" hangingPunct="1"/>
            <a:r>
              <a:rPr lang="en-US" dirty="0"/>
              <a:t>Equipment</a:t>
            </a:r>
          </a:p>
          <a:p>
            <a:pPr lvl="2" eaLnBrk="1" hangingPunct="1"/>
            <a:r>
              <a:rPr lang="en-US" dirty="0"/>
              <a:t>Design of work systems</a:t>
            </a:r>
          </a:p>
          <a:p>
            <a:pPr lvl="2" eaLnBrk="1" hangingPunct="1"/>
            <a:endParaRPr lang="en-US" dirty="0"/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6600" dirty="0"/>
              <a:t>Process Selection</a:t>
            </a:r>
          </a:p>
        </p:txBody>
      </p:sp>
    </p:spTree>
    <p:extLst>
      <p:ext uri="{BB962C8B-B14F-4D97-AF65-F5344CB8AC3E}">
        <p14:creationId xmlns:p14="http://schemas.microsoft.com/office/powerpoint/2010/main" val="3784703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Process Selection and System Design</a:t>
            </a:r>
          </a:p>
        </p:txBody>
      </p:sp>
      <p:grpSp>
        <p:nvGrpSpPr>
          <p:cNvPr id="2" name="Group 34"/>
          <p:cNvGrpSpPr/>
          <p:nvPr/>
        </p:nvGrpSpPr>
        <p:grpSpPr>
          <a:xfrm>
            <a:off x="1219200" y="1600200"/>
            <a:ext cx="6705600" cy="3505200"/>
            <a:chOff x="1219200" y="1600200"/>
            <a:chExt cx="6705600" cy="35052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4" name="Oval 3104"/>
            <p:cNvSpPr>
              <a:spLocks noChangeArrowheads="1"/>
            </p:cNvSpPr>
            <p:nvPr/>
          </p:nvSpPr>
          <p:spPr bwMode="auto">
            <a:xfrm>
              <a:off x="3938522" y="3775841"/>
              <a:ext cx="1236055" cy="90651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5" name="Oval 3103"/>
            <p:cNvSpPr>
              <a:spLocks noChangeArrowheads="1"/>
            </p:cNvSpPr>
            <p:nvPr/>
          </p:nvSpPr>
          <p:spPr bwMode="auto">
            <a:xfrm>
              <a:off x="3938522" y="1841938"/>
              <a:ext cx="1236055" cy="906517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3" name="Group 3086"/>
            <p:cNvGrpSpPr>
              <a:grpSpLocks/>
            </p:cNvGrpSpPr>
            <p:nvPr/>
          </p:nvGrpSpPr>
          <p:grpSpPr bwMode="auto">
            <a:xfrm>
              <a:off x="1219200" y="1721069"/>
              <a:ext cx="2163097" cy="966952"/>
              <a:chOff x="624" y="864"/>
              <a:chExt cx="1680" cy="768"/>
            </a:xfrm>
          </p:grpSpPr>
          <p:sp>
            <p:nvSpPr>
              <p:cNvPr id="33" name="Oval 3085"/>
              <p:cNvSpPr>
                <a:spLocks noChangeArrowheads="1"/>
              </p:cNvSpPr>
              <p:nvPr/>
            </p:nvSpPr>
            <p:spPr bwMode="auto">
              <a:xfrm>
                <a:off x="624" y="864"/>
                <a:ext cx="1680" cy="76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4" name="Text Box 3076"/>
              <p:cNvSpPr txBox="1">
                <a:spLocks noChangeArrowheads="1"/>
              </p:cNvSpPr>
              <p:nvPr/>
            </p:nvSpPr>
            <p:spPr bwMode="auto">
              <a:xfrm>
                <a:off x="960" y="1104"/>
                <a:ext cx="1068" cy="3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sz="2000" b="1" dirty="0">
                    <a:latin typeface="Arial Narrow" pitchFamily="34" charset="0"/>
                  </a:rPr>
                  <a:t>Forecasting</a:t>
                </a:r>
              </a:p>
            </p:txBody>
          </p:sp>
        </p:grpSp>
        <p:grpSp>
          <p:nvGrpSpPr>
            <p:cNvPr id="6" name="Group 3087"/>
            <p:cNvGrpSpPr>
              <a:grpSpLocks/>
            </p:cNvGrpSpPr>
            <p:nvPr/>
          </p:nvGrpSpPr>
          <p:grpSpPr bwMode="auto">
            <a:xfrm>
              <a:off x="1219200" y="2869324"/>
              <a:ext cx="2163097" cy="966952"/>
              <a:chOff x="528" y="1680"/>
              <a:chExt cx="1680" cy="768"/>
            </a:xfrm>
          </p:grpSpPr>
          <p:sp>
            <p:nvSpPr>
              <p:cNvPr id="31" name="Oval 3075"/>
              <p:cNvSpPr>
                <a:spLocks noChangeArrowheads="1"/>
              </p:cNvSpPr>
              <p:nvPr/>
            </p:nvSpPr>
            <p:spPr bwMode="auto">
              <a:xfrm>
                <a:off x="528" y="1680"/>
                <a:ext cx="1680" cy="76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2" name="Text Box 3077"/>
              <p:cNvSpPr txBox="1">
                <a:spLocks noChangeArrowheads="1"/>
              </p:cNvSpPr>
              <p:nvPr/>
            </p:nvSpPr>
            <p:spPr bwMode="auto">
              <a:xfrm>
                <a:off x="816" y="1776"/>
                <a:ext cx="1314" cy="56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000" b="1" dirty="0">
                    <a:latin typeface="Arial Narrow" pitchFamily="34" charset="0"/>
                  </a:rPr>
                  <a:t>Product and</a:t>
                </a:r>
                <a:br>
                  <a:rPr lang="en-US" sz="2000" b="1" dirty="0">
                    <a:latin typeface="Arial Narrow" pitchFamily="34" charset="0"/>
                  </a:rPr>
                </a:br>
                <a:r>
                  <a:rPr lang="en-US" sz="2000" b="1" dirty="0">
                    <a:latin typeface="Arial Narrow" pitchFamily="34" charset="0"/>
                  </a:rPr>
                  <a:t>Service Design</a:t>
                </a:r>
              </a:p>
            </p:txBody>
          </p:sp>
        </p:grpSp>
        <p:grpSp>
          <p:nvGrpSpPr>
            <p:cNvPr id="7" name="Group 3088"/>
            <p:cNvGrpSpPr>
              <a:grpSpLocks/>
            </p:cNvGrpSpPr>
            <p:nvPr/>
          </p:nvGrpSpPr>
          <p:grpSpPr bwMode="auto">
            <a:xfrm>
              <a:off x="1219200" y="4138448"/>
              <a:ext cx="2163097" cy="966952"/>
              <a:chOff x="480" y="2592"/>
              <a:chExt cx="1680" cy="768"/>
            </a:xfrm>
          </p:grpSpPr>
          <p:sp>
            <p:nvSpPr>
              <p:cNvPr id="29" name="Oval 3084"/>
              <p:cNvSpPr>
                <a:spLocks noChangeArrowheads="1"/>
              </p:cNvSpPr>
              <p:nvPr/>
            </p:nvSpPr>
            <p:spPr bwMode="auto">
              <a:xfrm>
                <a:off x="480" y="2592"/>
                <a:ext cx="1680" cy="76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" name="Text Box 3078"/>
              <p:cNvSpPr txBox="1">
                <a:spLocks noChangeArrowheads="1"/>
              </p:cNvSpPr>
              <p:nvPr/>
            </p:nvSpPr>
            <p:spPr bwMode="auto">
              <a:xfrm>
                <a:off x="758" y="2711"/>
                <a:ext cx="1227" cy="56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000" b="1" dirty="0">
                    <a:latin typeface="Arial Narrow" pitchFamily="34" charset="0"/>
                  </a:rPr>
                  <a:t>Technological</a:t>
                </a:r>
                <a:br>
                  <a:rPr lang="en-US" sz="2000" b="1" dirty="0">
                    <a:latin typeface="Arial Narrow" pitchFamily="34" charset="0"/>
                  </a:rPr>
                </a:br>
                <a:r>
                  <a:rPr lang="en-US" sz="2000" b="1" dirty="0">
                    <a:latin typeface="Arial Narrow" pitchFamily="34" charset="0"/>
                  </a:rPr>
                  <a:t>Change</a:t>
                </a:r>
              </a:p>
            </p:txBody>
          </p:sp>
        </p:grpSp>
        <p:grpSp>
          <p:nvGrpSpPr>
            <p:cNvPr id="8" name="Group 3096"/>
            <p:cNvGrpSpPr>
              <a:grpSpLocks/>
            </p:cNvGrpSpPr>
            <p:nvPr/>
          </p:nvGrpSpPr>
          <p:grpSpPr bwMode="auto">
            <a:xfrm>
              <a:off x="3814916" y="1660634"/>
              <a:ext cx="1483266" cy="3323897"/>
              <a:chOff x="2496" y="720"/>
              <a:chExt cx="1152" cy="264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Rectangle 3089"/>
              <p:cNvSpPr>
                <a:spLocks noChangeArrowheads="1"/>
              </p:cNvSpPr>
              <p:nvPr/>
            </p:nvSpPr>
            <p:spPr bwMode="auto">
              <a:xfrm>
                <a:off x="2496" y="720"/>
                <a:ext cx="1152" cy="26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7" name="Text Box 3079"/>
              <p:cNvSpPr txBox="1">
                <a:spLocks noChangeArrowheads="1"/>
              </p:cNvSpPr>
              <p:nvPr/>
            </p:nvSpPr>
            <p:spPr bwMode="auto">
              <a:xfrm>
                <a:off x="2682" y="960"/>
                <a:ext cx="832" cy="56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000" b="1" dirty="0">
                    <a:latin typeface="Arial Narrow" pitchFamily="34" charset="0"/>
                  </a:rPr>
                  <a:t>Capacity</a:t>
                </a:r>
                <a:br>
                  <a:rPr lang="en-US" sz="2000" b="1" dirty="0">
                    <a:latin typeface="Arial Narrow" pitchFamily="34" charset="0"/>
                  </a:rPr>
                </a:br>
                <a:r>
                  <a:rPr lang="en-US" sz="2000" b="1" dirty="0">
                    <a:latin typeface="Arial Narrow" pitchFamily="34" charset="0"/>
                  </a:rPr>
                  <a:t>Planning</a:t>
                </a:r>
              </a:p>
            </p:txBody>
          </p:sp>
          <p:sp>
            <p:nvSpPr>
              <p:cNvPr id="28" name="Text Box 3080"/>
              <p:cNvSpPr txBox="1">
                <a:spLocks noChangeArrowheads="1"/>
              </p:cNvSpPr>
              <p:nvPr/>
            </p:nvSpPr>
            <p:spPr bwMode="auto">
              <a:xfrm>
                <a:off x="2664" y="2496"/>
                <a:ext cx="869" cy="56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000" b="1" dirty="0">
                    <a:latin typeface="Arial Narrow" pitchFamily="34" charset="0"/>
                  </a:rPr>
                  <a:t>Process</a:t>
                </a:r>
                <a:br>
                  <a:rPr lang="en-US" sz="2000" b="1" dirty="0">
                    <a:latin typeface="Arial Narrow" pitchFamily="34" charset="0"/>
                  </a:rPr>
                </a:br>
                <a:r>
                  <a:rPr lang="en-US" sz="2000" b="1" dirty="0">
                    <a:latin typeface="Arial Narrow" pitchFamily="34" charset="0"/>
                  </a:rPr>
                  <a:t>Selection</a:t>
                </a:r>
              </a:p>
            </p:txBody>
          </p:sp>
        </p:grpSp>
        <p:grpSp>
          <p:nvGrpSpPr>
            <p:cNvPr id="9" name="Group 3091"/>
            <p:cNvGrpSpPr>
              <a:grpSpLocks/>
            </p:cNvGrpSpPr>
            <p:nvPr/>
          </p:nvGrpSpPr>
          <p:grpSpPr bwMode="auto">
            <a:xfrm>
              <a:off x="5761703" y="1600200"/>
              <a:ext cx="2163097" cy="966952"/>
              <a:chOff x="3888" y="672"/>
              <a:chExt cx="1680" cy="768"/>
            </a:xfrm>
          </p:grpSpPr>
          <p:sp>
            <p:nvSpPr>
              <p:cNvPr id="24" name="Oval 3090"/>
              <p:cNvSpPr>
                <a:spLocks noChangeArrowheads="1"/>
              </p:cNvSpPr>
              <p:nvPr/>
            </p:nvSpPr>
            <p:spPr bwMode="auto">
              <a:xfrm>
                <a:off x="3888" y="672"/>
                <a:ext cx="1680" cy="768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5" name="Text Box 3081"/>
              <p:cNvSpPr txBox="1">
                <a:spLocks noChangeArrowheads="1"/>
              </p:cNvSpPr>
              <p:nvPr/>
            </p:nvSpPr>
            <p:spPr bwMode="auto">
              <a:xfrm>
                <a:off x="4166" y="791"/>
                <a:ext cx="1176" cy="56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000" b="1" dirty="0">
                    <a:latin typeface="Arial Narrow" pitchFamily="34" charset="0"/>
                  </a:rPr>
                  <a:t>Facilities and</a:t>
                </a:r>
                <a:br>
                  <a:rPr lang="en-US" sz="2000" b="1" dirty="0">
                    <a:latin typeface="Arial Narrow" pitchFamily="34" charset="0"/>
                  </a:rPr>
                </a:br>
                <a:r>
                  <a:rPr lang="en-US" sz="2000" b="1" dirty="0">
                    <a:latin typeface="Arial Narrow" pitchFamily="34" charset="0"/>
                  </a:rPr>
                  <a:t>Equipment</a:t>
                </a:r>
              </a:p>
            </p:txBody>
          </p:sp>
        </p:grpSp>
        <p:grpSp>
          <p:nvGrpSpPr>
            <p:cNvPr id="10" name="Group 3093"/>
            <p:cNvGrpSpPr>
              <a:grpSpLocks/>
            </p:cNvGrpSpPr>
            <p:nvPr/>
          </p:nvGrpSpPr>
          <p:grpSpPr bwMode="auto">
            <a:xfrm>
              <a:off x="5730802" y="2808890"/>
              <a:ext cx="2163097" cy="966952"/>
              <a:chOff x="3600" y="1536"/>
              <a:chExt cx="1680" cy="768"/>
            </a:xfrm>
          </p:grpSpPr>
          <p:sp>
            <p:nvSpPr>
              <p:cNvPr id="22" name="Oval 3092"/>
              <p:cNvSpPr>
                <a:spLocks noChangeArrowheads="1"/>
              </p:cNvSpPr>
              <p:nvPr/>
            </p:nvSpPr>
            <p:spPr bwMode="auto">
              <a:xfrm>
                <a:off x="3600" y="1536"/>
                <a:ext cx="1680" cy="768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3" name="Text Box 3082"/>
              <p:cNvSpPr txBox="1">
                <a:spLocks noChangeArrowheads="1"/>
              </p:cNvSpPr>
              <p:nvPr/>
            </p:nvSpPr>
            <p:spPr bwMode="auto">
              <a:xfrm>
                <a:off x="4118" y="1751"/>
                <a:ext cx="679" cy="31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sz="2000" b="1" dirty="0">
                    <a:latin typeface="Arial Narrow" pitchFamily="34" charset="0"/>
                  </a:rPr>
                  <a:t>Layout</a:t>
                </a:r>
              </a:p>
            </p:txBody>
          </p:sp>
        </p:grpSp>
        <p:grpSp>
          <p:nvGrpSpPr>
            <p:cNvPr id="11" name="Group 3095"/>
            <p:cNvGrpSpPr>
              <a:grpSpLocks/>
            </p:cNvGrpSpPr>
            <p:nvPr/>
          </p:nvGrpSpPr>
          <p:grpSpPr bwMode="auto">
            <a:xfrm>
              <a:off x="5761703" y="4078014"/>
              <a:ext cx="2163097" cy="966952"/>
              <a:chOff x="3648" y="2400"/>
              <a:chExt cx="1680" cy="768"/>
            </a:xfrm>
          </p:grpSpPr>
          <p:sp>
            <p:nvSpPr>
              <p:cNvPr id="20" name="Oval 3094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1680" cy="768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1" name="Text Box 3083"/>
              <p:cNvSpPr txBox="1">
                <a:spLocks noChangeArrowheads="1"/>
              </p:cNvSpPr>
              <p:nvPr/>
            </p:nvSpPr>
            <p:spPr bwMode="auto">
              <a:xfrm>
                <a:off x="4166" y="2519"/>
                <a:ext cx="687" cy="56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000" b="1" dirty="0">
                    <a:latin typeface="Arial Narrow" pitchFamily="34" charset="0"/>
                  </a:rPr>
                  <a:t>Work</a:t>
                </a:r>
                <a:br>
                  <a:rPr lang="en-US" sz="2000" b="1" dirty="0">
                    <a:latin typeface="Arial Narrow" pitchFamily="34" charset="0"/>
                  </a:rPr>
                </a:br>
                <a:r>
                  <a:rPr lang="en-US" sz="2000" b="1" dirty="0">
                    <a:latin typeface="Arial Narrow" pitchFamily="34" charset="0"/>
                  </a:rPr>
                  <a:t>Design</a:t>
                </a:r>
              </a:p>
            </p:txBody>
          </p:sp>
        </p:grpSp>
        <p:sp>
          <p:nvSpPr>
            <p:cNvPr id="13" name="Line 3097"/>
            <p:cNvSpPr>
              <a:spLocks noChangeShapeType="1"/>
            </p:cNvSpPr>
            <p:nvPr/>
          </p:nvSpPr>
          <p:spPr bwMode="auto">
            <a:xfrm>
              <a:off x="3382297" y="2204545"/>
              <a:ext cx="432619" cy="42304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" name="Line 3098"/>
            <p:cNvSpPr>
              <a:spLocks noChangeShapeType="1"/>
            </p:cNvSpPr>
            <p:nvPr/>
          </p:nvSpPr>
          <p:spPr bwMode="auto">
            <a:xfrm>
              <a:off x="3382297" y="3352800"/>
              <a:ext cx="43261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Line 3099"/>
            <p:cNvSpPr>
              <a:spLocks noChangeShapeType="1"/>
            </p:cNvSpPr>
            <p:nvPr/>
          </p:nvSpPr>
          <p:spPr bwMode="auto">
            <a:xfrm flipV="1">
              <a:off x="3320494" y="4017579"/>
              <a:ext cx="494422" cy="4834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" name="Line 3100"/>
            <p:cNvSpPr>
              <a:spLocks noChangeShapeType="1"/>
            </p:cNvSpPr>
            <p:nvPr/>
          </p:nvSpPr>
          <p:spPr bwMode="auto">
            <a:xfrm flipV="1">
              <a:off x="5298182" y="2264979"/>
              <a:ext cx="494422" cy="2417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Line 3101"/>
            <p:cNvSpPr>
              <a:spLocks noChangeShapeType="1"/>
            </p:cNvSpPr>
            <p:nvPr/>
          </p:nvSpPr>
          <p:spPr bwMode="auto">
            <a:xfrm>
              <a:off x="5298182" y="3292366"/>
              <a:ext cx="43261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8" name="Line 3102"/>
            <p:cNvSpPr>
              <a:spLocks noChangeShapeType="1"/>
            </p:cNvSpPr>
            <p:nvPr/>
          </p:nvSpPr>
          <p:spPr bwMode="auto">
            <a:xfrm>
              <a:off x="5298182" y="4078014"/>
              <a:ext cx="494422" cy="3626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AutoShape 3105"/>
            <p:cNvSpPr>
              <a:spLocks noChangeArrowheads="1"/>
            </p:cNvSpPr>
            <p:nvPr/>
          </p:nvSpPr>
          <p:spPr bwMode="auto">
            <a:xfrm>
              <a:off x="4432944" y="2748455"/>
              <a:ext cx="309014" cy="1027386"/>
            </a:xfrm>
            <a:prstGeom prst="upDownArrow">
              <a:avLst>
                <a:gd name="adj1" fmla="val 50000"/>
                <a:gd name="adj2" fmla="val 68000"/>
              </a:avLst>
            </a:prstGeom>
            <a:solidFill>
              <a:schemeClr val="bg2">
                <a:lumMod val="75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29421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None/>
            </a:pPr>
            <a:r>
              <a:rPr lang="en-US" dirty="0"/>
              <a:t>Two key questions in process selection: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en-US" b="0" dirty="0"/>
              <a:t>How much </a:t>
            </a:r>
            <a:r>
              <a:rPr lang="en-US" dirty="0"/>
              <a:t>variety</a:t>
            </a:r>
            <a:r>
              <a:rPr lang="en-US" b="0" dirty="0"/>
              <a:t> will the process need to be able to handle?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en-US" b="0" dirty="0"/>
              <a:t>How much </a:t>
            </a:r>
            <a:r>
              <a:rPr lang="en-US" dirty="0"/>
              <a:t>volume</a:t>
            </a:r>
            <a:r>
              <a:rPr lang="en-US" b="0" dirty="0"/>
              <a:t> will the process need to be able to handle?</a:t>
            </a:r>
          </a:p>
        </p:txBody>
      </p:sp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Process Selection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84890717"/>
              </p:ext>
            </p:extLst>
          </p:nvPr>
        </p:nvGraphicFramePr>
        <p:xfrm>
          <a:off x="2590800" y="3505200"/>
          <a:ext cx="3429000" cy="275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629400" y="4872038"/>
            <a:ext cx="1376362" cy="1376362"/>
            <a:chOff x="1714500" y="1376362"/>
            <a:chExt cx="1376362" cy="1376362"/>
          </a:xfrm>
          <a:scene3d>
            <a:camera prst="orthographicFront"/>
            <a:lightRig rig="threePt" dir="t"/>
          </a:scene3d>
        </p:grpSpPr>
        <p:sp>
          <p:nvSpPr>
            <p:cNvPr id="8" name="Isosceles Triangle 7"/>
            <p:cNvSpPr/>
            <p:nvPr/>
          </p:nvSpPr>
          <p:spPr>
            <a:xfrm>
              <a:off x="1714500" y="1376362"/>
              <a:ext cx="1376362" cy="1376362"/>
            </a:xfrm>
            <a:prstGeom prst="triangl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  <a:sp3d>
              <a:bevelT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Isosceles Triangle 4"/>
            <p:cNvSpPr/>
            <p:nvPr/>
          </p:nvSpPr>
          <p:spPr>
            <a:xfrm>
              <a:off x="2058591" y="2064543"/>
              <a:ext cx="688181" cy="68818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>
                  <a:solidFill>
                    <a:schemeClr val="tx1"/>
                  </a:solidFill>
                </a:rPr>
                <a:t>Project</a:t>
              </a:r>
              <a:endParaRPr lang="en-US" sz="800" b="1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5466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5600" y="1447800"/>
            <a:ext cx="8229600" cy="4572000"/>
          </a:xfrm>
        </p:spPr>
        <p:txBody>
          <a:bodyPr/>
          <a:lstStyle/>
          <a:p>
            <a:r>
              <a:rPr lang="en-AU" dirty="0"/>
              <a:t>Intermittent work in small scale</a:t>
            </a:r>
          </a:p>
          <a:p>
            <a:r>
              <a:rPr lang="en-AU" dirty="0"/>
              <a:t>High flexibility using general-purpose machines with high skilled workers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Job Shop</a:t>
            </a:r>
            <a:endParaRPr lang="en-AU" dirty="0"/>
          </a:p>
        </p:txBody>
      </p:sp>
      <p:pic>
        <p:nvPicPr>
          <p:cNvPr id="11266" name="Picture 2" descr="Image result for surgery the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76600"/>
            <a:ext cx="3454400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57400" y="5943600"/>
            <a:ext cx="4937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Manufacturing                                                Service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07D72D-D519-43C4-B192-14415B885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408123"/>
            <a:ext cx="3810238" cy="2459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9606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Intermittent work with moderate volume and moderate variety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Batch</a:t>
            </a:r>
            <a:endParaRPr lang="en-AU" dirty="0"/>
          </a:p>
        </p:txBody>
      </p:sp>
      <p:pic>
        <p:nvPicPr>
          <p:cNvPr id="12290" name="Picture 2" descr="Image result for bake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1" y="3276600"/>
            <a:ext cx="4066902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037" y="3581400"/>
            <a:ext cx="3481754" cy="167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057400" y="5943600"/>
            <a:ext cx="4937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Manufacturing                                                Service</a:t>
            </a:r>
          </a:p>
        </p:txBody>
      </p:sp>
    </p:spTree>
    <p:extLst>
      <p:ext uri="{BB962C8B-B14F-4D97-AF65-F5344CB8AC3E}">
        <p14:creationId xmlns:p14="http://schemas.microsoft.com/office/powerpoint/2010/main" val="3815676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Higher volume of more standardised outputs</a:t>
            </a:r>
          </a:p>
          <a:p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Repetitive/ Assembly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743200"/>
            <a:ext cx="3733800" cy="2665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Image result for modern assembly l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28365"/>
            <a:ext cx="4000500" cy="2895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057400" y="5943600"/>
            <a:ext cx="4937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Manufacturing                                                Service</a:t>
            </a:r>
          </a:p>
        </p:txBody>
      </p:sp>
    </p:spTree>
    <p:extLst>
      <p:ext uri="{BB962C8B-B14F-4D97-AF65-F5344CB8AC3E}">
        <p14:creationId xmlns:p14="http://schemas.microsoft.com/office/powerpoint/2010/main" val="3815676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Very high volume, highly standardised output</a:t>
            </a:r>
          </a:p>
          <a:p>
            <a:r>
              <a:rPr lang="en-AU" dirty="0"/>
              <a:t>Very low flexibility</a:t>
            </a:r>
          </a:p>
          <a:p>
            <a:r>
              <a:rPr lang="en-AU" dirty="0"/>
              <a:t>Usually specialised machines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Continuous</a:t>
            </a:r>
            <a:endParaRPr lang="en-A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39075"/>
            <a:ext cx="4038600" cy="22717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429000"/>
            <a:ext cx="3505200" cy="2291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057400" y="5943600"/>
            <a:ext cx="4937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Manufacturing                                                Service</a:t>
            </a:r>
          </a:p>
        </p:txBody>
      </p:sp>
    </p:spTree>
    <p:extLst>
      <p:ext uri="{BB962C8B-B14F-4D97-AF65-F5344CB8AC3E}">
        <p14:creationId xmlns:p14="http://schemas.microsoft.com/office/powerpoint/2010/main" val="3815676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Non-routine job</a:t>
            </a:r>
          </a:p>
          <a:p>
            <a:r>
              <a:rPr lang="en-AU" dirty="0"/>
              <a:t>Limited time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Project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2057400" y="5943600"/>
            <a:ext cx="4937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Manufacturing                                                Service</a:t>
            </a:r>
          </a:p>
        </p:txBody>
      </p:sp>
      <p:pic>
        <p:nvPicPr>
          <p:cNvPr id="15362" name="Picture 2" descr="Image result for boining produc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02" y="3124200"/>
            <a:ext cx="4073148" cy="228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381375"/>
            <a:ext cx="3665316" cy="1809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797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2431616"/>
              </p:ext>
            </p:extLst>
          </p:nvPr>
        </p:nvGraphicFramePr>
        <p:xfrm>
          <a:off x="304800" y="1524000"/>
          <a:ext cx="8686800" cy="4470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4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3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2877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Job Shop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Batch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Repetitive/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Assembly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Continuous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452">
                <a:tc>
                  <a:txBody>
                    <a:bodyPr/>
                    <a:lstStyle/>
                    <a:p>
                      <a:r>
                        <a:rPr lang="en-US" sz="1600" b="1" dirty="0"/>
                        <a:t>Description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Customized</a:t>
                      </a:r>
                    </a:p>
                    <a:p>
                      <a:pPr marL="285750" lvl="1" indent="0"/>
                      <a:r>
                        <a:rPr lang="en-US" sz="1600" dirty="0"/>
                        <a:t>goods or</a:t>
                      </a:r>
                    </a:p>
                    <a:p>
                      <a:pPr marL="285750" lvl="1" indent="0"/>
                      <a:r>
                        <a:rPr lang="en-US" sz="1600" dirty="0"/>
                        <a:t>services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Semi-</a:t>
                      </a:r>
                    </a:p>
                    <a:p>
                      <a:pPr marL="225425" lvl="1" indent="0"/>
                      <a:r>
                        <a:rPr lang="en-US" sz="1600" dirty="0"/>
                        <a:t>standardized</a:t>
                      </a:r>
                    </a:p>
                    <a:p>
                      <a:pPr marL="225425" lvl="1" indent="0"/>
                      <a:r>
                        <a:rPr lang="en-US" sz="1600" dirty="0"/>
                        <a:t>goods or </a:t>
                      </a:r>
                    </a:p>
                    <a:p>
                      <a:pPr marL="225425" lvl="1" indent="0"/>
                      <a:r>
                        <a:rPr lang="en-US" sz="1600" dirty="0"/>
                        <a:t>services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Standardized</a:t>
                      </a:r>
                    </a:p>
                    <a:p>
                      <a:pPr marL="225425" lvl="1" indent="0"/>
                      <a:r>
                        <a:rPr lang="en-US" sz="1600" dirty="0"/>
                        <a:t>goods or</a:t>
                      </a:r>
                    </a:p>
                    <a:p>
                      <a:pPr marL="225425" lvl="1" indent="0"/>
                      <a:r>
                        <a:rPr lang="en-US" sz="1600" dirty="0"/>
                        <a:t>services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Highly standardized</a:t>
                      </a:r>
                    </a:p>
                    <a:p>
                      <a:pPr marL="225425" lvl="1" indent="0"/>
                      <a:r>
                        <a:rPr lang="en-US" sz="1600" dirty="0"/>
                        <a:t>Goods</a:t>
                      </a:r>
                      <a:r>
                        <a:rPr lang="en-US" sz="1600" baseline="0" dirty="0"/>
                        <a:t> or services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9452">
                <a:tc>
                  <a:txBody>
                    <a:bodyPr/>
                    <a:lstStyle/>
                    <a:p>
                      <a:r>
                        <a:rPr lang="en-US" sz="1600" b="1" dirty="0"/>
                        <a:t>Advantages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Able to handle</a:t>
                      </a:r>
                      <a:r>
                        <a:rPr lang="en-US" sz="1600" baseline="0" dirty="0"/>
                        <a:t> a </a:t>
                      </a:r>
                    </a:p>
                    <a:p>
                      <a:pPr marL="457200" lvl="1" indent="-171450"/>
                      <a:r>
                        <a:rPr lang="en-US" sz="1600" baseline="0" dirty="0"/>
                        <a:t>wide variety </a:t>
                      </a:r>
                    </a:p>
                    <a:p>
                      <a:pPr marL="457200" lvl="1" indent="-171450"/>
                      <a:r>
                        <a:rPr lang="en-US" sz="1600" baseline="0" dirty="0"/>
                        <a:t>of work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n-US" sz="1600" dirty="0"/>
                        <a:t>Flexibility; easy</a:t>
                      </a:r>
                      <a:r>
                        <a:rPr lang="en-US" sz="1600" baseline="0" dirty="0"/>
                        <a:t> </a:t>
                      </a:r>
                    </a:p>
                    <a:p>
                      <a:pPr marL="225425" lvl="1" indent="0"/>
                      <a:r>
                        <a:rPr lang="en-US" sz="1600" baseline="0" dirty="0"/>
                        <a:t>to add or change products or services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Low</a:t>
                      </a:r>
                      <a:r>
                        <a:rPr lang="en-US" sz="1600" baseline="0" dirty="0"/>
                        <a:t> unit </a:t>
                      </a:r>
                    </a:p>
                    <a:p>
                      <a:pPr marL="225425" lvl="1" indent="0"/>
                      <a:r>
                        <a:rPr lang="en-US" sz="1600" baseline="0" dirty="0"/>
                        <a:t>cost, high volume, efficient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n-US" sz="1600" dirty="0"/>
                        <a:t>Very</a:t>
                      </a:r>
                      <a:r>
                        <a:rPr lang="en-US" sz="1600" baseline="0" dirty="0"/>
                        <a:t> efficient, very </a:t>
                      </a:r>
                    </a:p>
                    <a:p>
                      <a:pPr marL="0" indent="225425"/>
                      <a:r>
                        <a:rPr lang="en-US" sz="1600" baseline="0" dirty="0"/>
                        <a:t>high volume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8219">
                <a:tc>
                  <a:txBody>
                    <a:bodyPr/>
                    <a:lstStyle/>
                    <a:p>
                      <a:r>
                        <a:rPr lang="en-US" sz="1600" b="1" dirty="0"/>
                        <a:t>Disadvantages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Slow, high cost</a:t>
                      </a:r>
                    </a:p>
                    <a:p>
                      <a:pPr marL="457200" lvl="1" indent="-171450"/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 unit,</a:t>
                      </a:r>
                    </a:p>
                    <a:p>
                      <a:pPr marL="457200" lvl="1" indent="-171450"/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complex</a:t>
                      </a:r>
                    </a:p>
                    <a:p>
                      <a:pPr marL="457200" lvl="1" indent="-171450"/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planning and</a:t>
                      </a:r>
                    </a:p>
                    <a:p>
                      <a:pPr marL="457200" lvl="1" indent="-171450"/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scheduling</a:t>
                      </a:r>
                      <a:endParaRPr lang="en-US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Moderate cost</a:t>
                      </a:r>
                    </a:p>
                    <a:p>
                      <a:pPr marL="225425" indent="0"/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 unit,</a:t>
                      </a:r>
                    </a:p>
                    <a:p>
                      <a:pPr marL="225425" indent="0"/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moderate</a:t>
                      </a:r>
                    </a:p>
                    <a:p>
                      <a:pPr marL="225425" indent="0"/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scheduling</a:t>
                      </a:r>
                    </a:p>
                    <a:p>
                      <a:pPr marL="225425" indent="0"/>
                      <a:r>
                        <a:rPr kumimoji="0" lang="en-US" sz="1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complexity</a:t>
                      </a:r>
                      <a:endParaRPr lang="en-US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Low flexibility,</a:t>
                      </a:r>
                    </a:p>
                    <a:p>
                      <a:pPr marL="225425" indent="0"/>
                      <a:r>
                        <a:rPr lang="en-US" sz="1600" dirty="0"/>
                        <a:t>high cost of downtime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Very rigid, lack of </a:t>
                      </a:r>
                    </a:p>
                    <a:p>
                      <a:pPr marL="225425" indent="0"/>
                      <a:r>
                        <a:rPr lang="en-US" sz="1600" dirty="0"/>
                        <a:t>variety, costly</a:t>
                      </a:r>
                      <a:r>
                        <a:rPr lang="en-US" sz="1600" baseline="0" dirty="0"/>
                        <a:t> to change, very high cost of downtime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48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Types of Processing</a:t>
            </a:r>
          </a:p>
        </p:txBody>
      </p:sp>
    </p:spTree>
    <p:extLst>
      <p:ext uri="{BB962C8B-B14F-4D97-AF65-F5344CB8AC3E}">
        <p14:creationId xmlns:p14="http://schemas.microsoft.com/office/powerpoint/2010/main" val="523284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Process and Technology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76200" y="2057400"/>
            <a:ext cx="8229600" cy="4572000"/>
          </a:xfrm>
        </p:spPr>
        <p:txBody>
          <a:bodyPr>
            <a:normAutofit/>
          </a:bodyPr>
          <a:lstStyle/>
          <a:p>
            <a:pPr lvl="2" eaLnBrk="1" hangingPunct="1"/>
            <a:r>
              <a:rPr lang="en-US" sz="2400" b="1" dirty="0"/>
              <a:t>Technology</a:t>
            </a:r>
            <a:r>
              <a:rPr lang="en-US" sz="2000" b="1" dirty="0"/>
              <a:t>: </a:t>
            </a:r>
            <a:r>
              <a:rPr lang="en-US" sz="2000" dirty="0"/>
              <a:t>Methods, procedures, and equipment used to produce goods and provide services (3D Printing. Drone Delivery)</a:t>
            </a:r>
          </a:p>
          <a:p>
            <a:pPr lvl="2" eaLnBrk="1" hangingPunct="1"/>
            <a:r>
              <a:rPr lang="en-US" sz="2400" b="1" dirty="0"/>
              <a:t>Information technology: </a:t>
            </a:r>
            <a:r>
              <a:rPr lang="en-US" sz="2000" dirty="0"/>
              <a:t>The science and use of computers and other electronic equipment to store, process, and send information (RFID)</a:t>
            </a:r>
          </a:p>
        </p:txBody>
      </p:sp>
      <p:pic>
        <p:nvPicPr>
          <p:cNvPr id="4" name="Picture 7" descr="http://3dprint.com/wp-content/uploads/2015/08/3dp_3dprintedgun_prin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210226"/>
            <a:ext cx="3200400" cy="2134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2" descr="Image result for drone delivery pizz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50428"/>
            <a:ext cx="3429000" cy="219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36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Automation</a:t>
            </a:r>
          </a:p>
          <a:p>
            <a:pPr lvl="1" eaLnBrk="1" hangingPunct="1"/>
            <a:r>
              <a:rPr lang="en-US" dirty="0"/>
              <a:t>Machinery that has sensing and control devices that enable it to operate automatically</a:t>
            </a:r>
          </a:p>
          <a:p>
            <a:pPr lvl="2" eaLnBrk="1" hangingPunct="1"/>
            <a:r>
              <a:rPr lang="en-US" dirty="0"/>
              <a:t>Fixed automation</a:t>
            </a:r>
          </a:p>
          <a:p>
            <a:pPr lvl="2" eaLnBrk="1" hangingPunct="1"/>
            <a:r>
              <a:rPr lang="en-US" dirty="0"/>
              <a:t>Programmable automation</a:t>
            </a:r>
          </a:p>
          <a:p>
            <a:pPr lvl="2" eaLnBrk="1" hangingPunct="1"/>
            <a:r>
              <a:rPr lang="en-US" dirty="0"/>
              <a:t>Flexible automation</a:t>
            </a:r>
          </a:p>
          <a:p>
            <a:pPr lvl="2" eaLnBrk="1" hangingPunct="1">
              <a:buFontTx/>
              <a:buNone/>
            </a:pPr>
            <a:endParaRPr lang="en-US" dirty="0"/>
          </a:p>
          <a:p>
            <a:pPr lvl="1" eaLnBrk="1" hangingPunct="1"/>
            <a:endParaRPr lang="en-US" dirty="0"/>
          </a:p>
        </p:txBody>
      </p:sp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Automation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12B96DE9-7E8A-4D15-ADDA-C818A9D43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81400"/>
            <a:ext cx="3771901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548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Programmable Automation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b="1" dirty="0"/>
              <a:t>Programmable Automation</a:t>
            </a:r>
          </a:p>
          <a:p>
            <a:pPr lvl="1"/>
            <a:r>
              <a:rPr lang="en-US" sz="2200" dirty="0"/>
              <a:t>Involves the use of high-cost, general-purpose equipment controlled by a computer program that provides both the sequence of operations and specific details about each operation</a:t>
            </a:r>
          </a:p>
          <a:p>
            <a:pPr lvl="1" eaLnBrk="1" hangingPunct="1">
              <a:buFontTx/>
              <a:buNone/>
            </a:pPr>
            <a:endParaRPr lang="en-US" sz="20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429000"/>
            <a:ext cx="3048000" cy="21657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-457200" y="3753177"/>
            <a:ext cx="61722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1800" b="1" dirty="0"/>
              <a:t>Computer-Aided Manufacturing (CAM)</a:t>
            </a:r>
          </a:p>
          <a:p>
            <a:pPr lvl="3"/>
            <a:r>
              <a:rPr lang="en-US" sz="1500" dirty="0"/>
              <a:t>The use of computers in process control, ranging from robots to automated quality control</a:t>
            </a:r>
          </a:p>
          <a:p>
            <a:pPr lvl="2"/>
            <a:r>
              <a:rPr lang="en-US" sz="1800" b="1" dirty="0"/>
              <a:t>Numerically Controlled (N/C) Machines</a:t>
            </a:r>
          </a:p>
          <a:p>
            <a:pPr lvl="3"/>
            <a:r>
              <a:rPr lang="en-US" sz="1500" dirty="0"/>
              <a:t>Machines that perform operations by following mathematical processing instructions</a:t>
            </a:r>
            <a:endParaRPr lang="en-US" sz="1500" i="1" dirty="0"/>
          </a:p>
          <a:p>
            <a:pPr lvl="2"/>
            <a:r>
              <a:rPr lang="en-US" sz="1800" b="1" dirty="0"/>
              <a:t>Robot</a:t>
            </a:r>
          </a:p>
          <a:p>
            <a:pPr lvl="3"/>
            <a:r>
              <a:rPr lang="en-US" sz="1500" dirty="0"/>
              <a:t>A machine consisting of a mechanical arm, a power supply, and a controller</a:t>
            </a:r>
          </a:p>
          <a:p>
            <a:pPr eaLnBrk="1" hangingPunct="1">
              <a:buFontTx/>
              <a:buNone/>
            </a:pPr>
            <a:endParaRPr lang="en-US" sz="2400" i="1" dirty="0"/>
          </a:p>
        </p:txBody>
      </p:sp>
      <p:sp>
        <p:nvSpPr>
          <p:cNvPr id="3" name="Rectangle 2"/>
          <p:cNvSpPr/>
          <p:nvPr/>
        </p:nvSpPr>
        <p:spPr>
          <a:xfrm>
            <a:off x="6629400" y="5594756"/>
            <a:ext cx="14590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/>
              <a:t>CNC</a:t>
            </a:r>
            <a:r>
              <a:rPr lang="en-US" i="1" dirty="0"/>
              <a:t> Machine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42224690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Flexible Automation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/>
              <a:t>Flexible automation </a:t>
            </a:r>
          </a:p>
          <a:p>
            <a:pPr lvl="1"/>
            <a:r>
              <a:rPr lang="en-US" sz="2200" dirty="0"/>
              <a:t>evolved from programmable automation. It uses equipment that is more customized than that of programmable automation. A key difference between the two is that flexible automation requires significantly less changeover time. </a:t>
            </a:r>
            <a:endParaRPr lang="en-US" sz="2200" b="1" dirty="0"/>
          </a:p>
          <a:p>
            <a:pPr lvl="2">
              <a:spcBef>
                <a:spcPts val="1200"/>
              </a:spcBef>
            </a:pPr>
            <a:r>
              <a:rPr lang="en-US" sz="1900" b="1" dirty="0"/>
              <a:t>FMS (Flexible Manufacturing System)</a:t>
            </a:r>
          </a:p>
          <a:p>
            <a:pPr lvl="3">
              <a:spcBef>
                <a:spcPts val="1200"/>
              </a:spcBef>
            </a:pPr>
            <a:r>
              <a:rPr lang="en-US" sz="1500" dirty="0"/>
              <a:t>A group of machines designed to handle intermittent processing requirements and produce a variety of similar products</a:t>
            </a:r>
          </a:p>
          <a:p>
            <a:pPr lvl="2">
              <a:spcBef>
                <a:spcPts val="1200"/>
              </a:spcBef>
            </a:pPr>
            <a:r>
              <a:rPr lang="en-US" sz="1900" b="1" dirty="0"/>
              <a:t>CIM (Computer Integrated Manufacturing)</a:t>
            </a:r>
          </a:p>
          <a:p>
            <a:pPr lvl="3">
              <a:spcBef>
                <a:spcPts val="1200"/>
              </a:spcBef>
            </a:pPr>
            <a:r>
              <a:rPr lang="en-US" sz="1500" dirty="0"/>
              <a:t>A system for linking a broad range of manufacturing activities through an integrated computer system</a:t>
            </a:r>
          </a:p>
        </p:txBody>
      </p:sp>
    </p:spTree>
    <p:extLst>
      <p:ext uri="{BB962C8B-B14F-4D97-AF65-F5344CB8AC3E}">
        <p14:creationId xmlns:p14="http://schemas.microsoft.com/office/powerpoint/2010/main" val="1797004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2438400" y="2895600"/>
            <a:ext cx="3962400" cy="106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i="1" dirty="0"/>
              <a:t>Question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215563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venson 11th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Stevenson 12th - Theme</Template>
  <TotalTime>16041</TotalTime>
  <Pages>2</Pages>
  <Words>1488</Words>
  <Application>Microsoft Office PowerPoint</Application>
  <PresentationFormat>On-screen Show (4:3)</PresentationFormat>
  <Paragraphs>289</Paragraphs>
  <Slides>37</Slides>
  <Notes>34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Arabic Typesetting</vt:lpstr>
      <vt:lpstr>Arial</vt:lpstr>
      <vt:lpstr>Arial Narrow</vt:lpstr>
      <vt:lpstr>Constantia</vt:lpstr>
      <vt:lpstr>Times New Roman</vt:lpstr>
      <vt:lpstr>Wingdings</vt:lpstr>
      <vt:lpstr>Wingdings 2</vt:lpstr>
      <vt:lpstr>Stevenson 11th Theme</vt:lpstr>
      <vt:lpstr>PowerPoint Presentation</vt:lpstr>
      <vt:lpstr>PowerPoint Presentation</vt:lpstr>
      <vt:lpstr>PowerPoint Presentation</vt:lpstr>
      <vt:lpstr>Learning Objectives</vt:lpstr>
      <vt:lpstr>Strategic Product and Service Design</vt:lpstr>
      <vt:lpstr>Reasons to Design or Re-Design</vt:lpstr>
      <vt:lpstr>PowerPoint Presentation</vt:lpstr>
      <vt:lpstr>Key Questions</vt:lpstr>
      <vt:lpstr>Key Questions (contd.)</vt:lpstr>
      <vt:lpstr>Idea Generation</vt:lpstr>
      <vt:lpstr>Important Considerations</vt:lpstr>
      <vt:lpstr>Cradle-to-Grave Assessment</vt:lpstr>
      <vt:lpstr>The 3-Rs: Reduce: Costs and Materials</vt:lpstr>
      <vt:lpstr>The 3-Rs:  Re-Use or Remanufacturing</vt:lpstr>
      <vt:lpstr>The 3-Rs:  Recycle</vt:lpstr>
      <vt:lpstr>Standardization</vt:lpstr>
      <vt:lpstr>Designing for  Mass Customization</vt:lpstr>
      <vt:lpstr>Delayed Differentiation</vt:lpstr>
      <vt:lpstr>Modular Design</vt:lpstr>
      <vt:lpstr>Robust Design</vt:lpstr>
      <vt:lpstr>Quality Function Deployment</vt:lpstr>
      <vt:lpstr>The House of Quality Sequence</vt:lpstr>
      <vt:lpstr>Kano Model</vt:lpstr>
      <vt:lpstr>Process Selection</vt:lpstr>
      <vt:lpstr>Process Selection and System Design</vt:lpstr>
      <vt:lpstr>Process Selection</vt:lpstr>
      <vt:lpstr>Job Shop</vt:lpstr>
      <vt:lpstr>Batch</vt:lpstr>
      <vt:lpstr>Repetitive/ Assembly</vt:lpstr>
      <vt:lpstr>Continuous</vt:lpstr>
      <vt:lpstr>Project</vt:lpstr>
      <vt:lpstr>Types of Processing</vt:lpstr>
      <vt:lpstr>Process and Technology</vt:lpstr>
      <vt:lpstr>Automation</vt:lpstr>
      <vt:lpstr>Programmable Automation</vt:lpstr>
      <vt:lpstr>Flexible Automation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PRODUCTIONS/OPERATIONS MANAGEMENT</dc:title>
  <dc:creator>Ralph Butler</dc:creator>
  <cp:lastModifiedBy>Ahmad Abareshi</cp:lastModifiedBy>
  <cp:revision>498</cp:revision>
  <cp:lastPrinted>2018-08-07T04:16:39Z</cp:lastPrinted>
  <dcterms:created xsi:type="dcterms:W3CDTF">1998-04-08T21:48:38Z</dcterms:created>
  <dcterms:modified xsi:type="dcterms:W3CDTF">2019-08-04T01:14:53Z</dcterms:modified>
</cp:coreProperties>
</file>